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3"/>
    <p:sldId id="268" r:id="rId4"/>
    <p:sldId id="269" r:id="rId6"/>
    <p:sldId id="257" r:id="rId7"/>
    <p:sldId id="429" r:id="rId8"/>
    <p:sldId id="430" r:id="rId9"/>
    <p:sldId id="320" r:id="rId10"/>
    <p:sldId id="321" r:id="rId11"/>
    <p:sldId id="431" r:id="rId12"/>
    <p:sldId id="432" r:id="rId13"/>
    <p:sldId id="433" r:id="rId14"/>
    <p:sldId id="434" r:id="rId15"/>
    <p:sldId id="435" r:id="rId16"/>
    <p:sldId id="436" r:id="rId17"/>
    <p:sldId id="437" r:id="rId18"/>
    <p:sldId id="413" r:id="rId19"/>
    <p:sldId id="326" r:id="rId20"/>
    <p:sldId id="325" r:id="rId21"/>
    <p:sldId id="414" r:id="rId22"/>
    <p:sldId id="327" r:id="rId23"/>
    <p:sldId id="415" r:id="rId24"/>
    <p:sldId id="459" r:id="rId25"/>
    <p:sldId id="460" r:id="rId26"/>
    <p:sldId id="461" r:id="rId27"/>
    <p:sldId id="462" r:id="rId28"/>
    <p:sldId id="464" r:id="rId29"/>
    <p:sldId id="465" r:id="rId30"/>
    <p:sldId id="466" r:id="rId31"/>
    <p:sldId id="467" r:id="rId32"/>
    <p:sldId id="442" r:id="rId33"/>
    <p:sldId id="443" r:id="rId34"/>
    <p:sldId id="444" r:id="rId35"/>
    <p:sldId id="445" r:id="rId36"/>
    <p:sldId id="446" r:id="rId37"/>
    <p:sldId id="447" r:id="rId38"/>
    <p:sldId id="335" r:id="rId39"/>
    <p:sldId id="336" r:id="rId40"/>
    <p:sldId id="338" r:id="rId41"/>
    <p:sldId id="340" r:id="rId42"/>
    <p:sldId id="448" r:id="rId43"/>
    <p:sldId id="450" r:id="rId44"/>
    <p:sldId id="451" r:id="rId45"/>
    <p:sldId id="452" r:id="rId46"/>
    <p:sldId id="418" r:id="rId47"/>
    <p:sldId id="419" r:id="rId48"/>
    <p:sldId id="453" r:id="rId49"/>
    <p:sldId id="454" r:id="rId50"/>
    <p:sldId id="455" r:id="rId51"/>
    <p:sldId id="456" r:id="rId52"/>
    <p:sldId id="421" r:id="rId53"/>
    <p:sldId id="423" r:id="rId54"/>
    <p:sldId id="422" r:id="rId55"/>
    <p:sldId id="425" r:id="rId56"/>
    <p:sldId id="284" r:id="rId57"/>
    <p:sldId id="278" r:id="rId58"/>
    <p:sldId id="279" r:id="rId59"/>
    <p:sldId id="308" r:id="rId60"/>
    <p:sldId id="457" r:id="rId61"/>
    <p:sldId id="310" r:id="rId62"/>
    <p:sldId id="314" r:id="rId63"/>
    <p:sldId id="316" r:id="rId64"/>
    <p:sldId id="357" r:id="rId65"/>
    <p:sldId id="358" r:id="rId66"/>
    <p:sldId id="458" r:id="rId67"/>
    <p:sldId id="273" r:id="rId68"/>
    <p:sldId id="274" r:id="rId69"/>
    <p:sldId id="275" r:id="rId70"/>
  </p:sldIdLst>
  <p:sldSz cx="12192000" cy="6858000"/>
  <p:notesSz cx="6858000" cy="9144000"/>
  <p:custDataLst>
    <p:tags r:id="rId7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4" userDrawn="1">
          <p15:clr>
            <a:srgbClr val="A4A3A4"/>
          </p15:clr>
        </p15:guide>
        <p15:guide id="2" pos="383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69A3"/>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64"/>
        <p:guide pos="3838"/>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4" Type="http://schemas.openxmlformats.org/officeDocument/2006/relationships/tags" Target="tags/tag122.xml"/><Relationship Id="rId73" Type="http://schemas.openxmlformats.org/officeDocument/2006/relationships/tableStyles" Target="tableStyles.xml"/><Relationship Id="rId72" Type="http://schemas.openxmlformats.org/officeDocument/2006/relationships/viewProps" Target="viewProps.xml"/><Relationship Id="rId71" Type="http://schemas.openxmlformats.org/officeDocument/2006/relationships/presProps" Target="presProps.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notesMaster" Target="notesMasters/notesMaster1.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6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3.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9.xml"/><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0.xml"/><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1.xml"/><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2.xml"/><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3.xml"/><Relationship Id="rId1"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4.xml"/><Relationship Id="rId1" Type="http://schemas.openxmlformats.org/officeDocument/2006/relationships/image" Target="../media/image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5.xml"/><Relationship Id="rId1"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6.xml"/><Relationship Id="rId1" Type="http://schemas.openxmlformats.org/officeDocument/2006/relationships/image" Target="../media/image3.pn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77.xml"/><Relationship Id="rId3" Type="http://schemas.openxmlformats.org/officeDocument/2006/relationships/image" Target="NULL" TargetMode="External"/><Relationship Id="rId2" Type="http://schemas.openxmlformats.org/officeDocument/2006/relationships/image" Target="../media/image4.png"/><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8.xml"/><Relationship Id="rId1"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9.xml"/><Relationship Id="rId1" Type="http://schemas.openxmlformats.org/officeDocument/2006/relationships/image" Target="../media/image3.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0.xml"/><Relationship Id="rId1"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1.xml"/><Relationship Id="rId1"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2.xml"/><Relationship Id="rId1"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3.xml"/><Relationship Id="rId1"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4.xml"/><Relationship Id="rId1"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5.xml"/><Relationship Id="rId1" Type="http://schemas.openxmlformats.org/officeDocument/2006/relationships/image" Target="../media/image3.png"/></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86.xml"/><Relationship Id="rId2" Type="http://schemas.openxmlformats.org/officeDocument/2006/relationships/image" Target="../media/image5.png"/><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7.xml"/><Relationship Id="rId1"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8.xml"/><Relationship Id="rId1"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9.xml"/><Relationship Id="rId1"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0.xml"/><Relationship Id="rId1" Type="http://schemas.openxmlformats.org/officeDocument/2006/relationships/image" Target="../media/image3.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1.xml"/><Relationship Id="rId1" Type="http://schemas.openxmlformats.org/officeDocument/2006/relationships/image" Target="../media/image3.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2.xml"/><Relationship Id="rId1" Type="http://schemas.openxmlformats.org/officeDocument/2006/relationships/image" Target="../media/image3.pn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3.xml"/><Relationship Id="rId1" Type="http://schemas.openxmlformats.org/officeDocument/2006/relationships/image" Target="../media/image3.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4.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4.xml"/><Relationship Id="rId1"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5.xml"/><Relationship Id="rId1" Type="http://schemas.openxmlformats.org/officeDocument/2006/relationships/image" Target="../media/image3.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6.xml"/><Relationship Id="rId1" Type="http://schemas.openxmlformats.org/officeDocument/2006/relationships/image" Target="../media/image3.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7.xml"/><Relationship Id="rId1" Type="http://schemas.openxmlformats.org/officeDocument/2006/relationships/image" Target="../media/image3.png"/></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8.xml"/><Relationship Id="rId1" Type="http://schemas.openxmlformats.org/officeDocument/2006/relationships/image" Target="../media/image3.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9.xml"/><Relationship Id="rId1" Type="http://schemas.openxmlformats.org/officeDocument/2006/relationships/image" Target="../media/image3.png"/></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0.xml"/><Relationship Id="rId1" Type="http://schemas.openxmlformats.org/officeDocument/2006/relationships/image" Target="../media/image3.png"/></Relationships>
</file>

<file path=ppt/slides/_rels/slide4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image" Target="../media/image3.png"/></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3.xml"/><Relationship Id="rId1" Type="http://schemas.openxmlformats.org/officeDocument/2006/relationships/image" Target="../media/image3.png"/></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4.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5.xml"/><Relationship Id="rId1" Type="http://schemas.openxmlformats.org/officeDocument/2006/relationships/image" Target="../media/image3.png"/></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5.xml"/><Relationship Id="rId1" Type="http://schemas.openxmlformats.org/officeDocument/2006/relationships/image" Target="../media/image3.png"/></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6.xml"/><Relationship Id="rId1" Type="http://schemas.openxmlformats.org/officeDocument/2006/relationships/image" Target="../media/image3.png"/></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7.xml"/><Relationship Id="rId1" Type="http://schemas.openxmlformats.org/officeDocument/2006/relationships/image" Target="../media/image3.png"/></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8.xml"/><Relationship Id="rId1" Type="http://schemas.openxmlformats.org/officeDocument/2006/relationships/image" Target="../media/image3.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9.xml"/><Relationship Id="rId1" Type="http://schemas.openxmlformats.org/officeDocument/2006/relationships/image" Target="../media/image3.png"/></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0.xml"/><Relationship Id="rId1" Type="http://schemas.openxmlformats.org/officeDocument/2006/relationships/image" Target="../media/image3.png"/></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1.xml"/><Relationship Id="rId1" Type="http://schemas.openxmlformats.org/officeDocument/2006/relationships/image" Target="../media/image3.png"/></Relationships>
</file>

<file path=ppt/slides/_rels/slide5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2.xml"/><Relationship Id="rId1" Type="http://schemas.openxmlformats.org/officeDocument/2006/relationships/image" Target="../media/image3.png"/></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3.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6.xml"/><Relationship Id="rId1" Type="http://schemas.openxmlformats.org/officeDocument/2006/relationships/image" Target="../media/image3.png"/></Relationships>
</file>

<file path=ppt/slides/_rels/slide6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14.xml"/><Relationship Id="rId2" Type="http://schemas.openxmlformats.org/officeDocument/2006/relationships/image" Target="../media/image6.png"/><Relationship Id="rId1" Type="http://schemas.openxmlformats.org/officeDocument/2006/relationships/image" Target="../media/image3.png"/></Relationships>
</file>

<file path=ppt/slides/_rels/slide6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5.xml"/><Relationship Id="rId1" Type="http://schemas.openxmlformats.org/officeDocument/2006/relationships/image" Target="../media/image3.png"/></Relationships>
</file>

<file path=ppt/slides/_rels/slide6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6.xml"/><Relationship Id="rId1" Type="http://schemas.openxmlformats.org/officeDocument/2006/relationships/image" Target="../media/image3.png"/></Relationships>
</file>

<file path=ppt/slides/_rels/slide6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7.xml"/><Relationship Id="rId1" Type="http://schemas.openxmlformats.org/officeDocument/2006/relationships/image" Target="../media/image3.png"/></Relationships>
</file>

<file path=ppt/slides/_rels/slide6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8.xml"/><Relationship Id="rId1" Type="http://schemas.openxmlformats.org/officeDocument/2006/relationships/image" Target="../media/image3.png"/></Relationships>
</file>

<file path=ppt/slides/_rels/slide6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9.xml"/><Relationship Id="rId1" Type="http://schemas.openxmlformats.org/officeDocument/2006/relationships/image" Target="../media/image3.png"/></Relationships>
</file>

<file path=ppt/slides/_rels/slide6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0.xml"/><Relationship Id="rId1" Type="http://schemas.openxmlformats.org/officeDocument/2006/relationships/image" Target="../media/image3.png"/></Relationships>
</file>

<file path=ppt/slides/_rels/slide6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1.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7.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8.xml"/><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文本框 4"/>
          <p:cNvSpPr txBox="1"/>
          <p:nvPr/>
        </p:nvSpPr>
        <p:spPr>
          <a:xfrm>
            <a:off x="3064510" y="5417185"/>
            <a:ext cx="6063615" cy="645160"/>
          </a:xfrm>
          <a:prstGeom prst="rect">
            <a:avLst/>
          </a:prstGeom>
          <a:noFill/>
        </p:spPr>
        <p:txBody>
          <a:bodyPr wrap="square" rtlCol="0">
            <a:spAutoFit/>
          </a:bodyPr>
          <a:p>
            <a:pPr indent="0" algn="ctr" fontAlgn="auto">
              <a:lnSpc>
                <a:spcPct val="150000"/>
              </a:lnSpc>
            </a:pPr>
            <a:r>
              <a:rPr lang="zh-CN" altLang="en-US" sz="2400" b="1">
                <a:solidFill>
                  <a:schemeClr val="bg1"/>
                </a:solidFill>
                <a:latin typeface="黑体" panose="02010609060101010101" charset="-122"/>
                <a:ea typeface="黑体" panose="02010609060101010101" charset="-122"/>
                <a:cs typeface="黑体" panose="02010609060101010101" charset="-122"/>
              </a:rPr>
              <a:t>高中政治</a:t>
            </a:r>
            <a:r>
              <a:rPr lang="en-US" altLang="zh-CN" sz="2400" b="1">
                <a:solidFill>
                  <a:schemeClr val="bg1"/>
                </a:solidFill>
                <a:latin typeface="黑体" panose="02010609060101010101" charset="-122"/>
                <a:ea typeface="黑体" panose="02010609060101010101" charset="-122"/>
                <a:cs typeface="黑体" panose="02010609060101010101" charset="-122"/>
              </a:rPr>
              <a:t> </a:t>
            </a:r>
            <a:r>
              <a:rPr lang="zh-CN" altLang="en-US" sz="2400" b="1">
                <a:solidFill>
                  <a:schemeClr val="bg1"/>
                </a:solidFill>
                <a:latin typeface="黑体" panose="02010609060101010101" charset="-122"/>
                <a:ea typeface="黑体" panose="02010609060101010101" charset="-122"/>
                <a:cs typeface="黑体" panose="02010609060101010101" charset="-122"/>
              </a:rPr>
              <a:t>必修</a:t>
            </a:r>
            <a:r>
              <a:rPr lang="en-US" altLang="zh-CN" sz="2400" b="1">
                <a:solidFill>
                  <a:schemeClr val="bg1"/>
                </a:solidFill>
                <a:latin typeface="黑体" panose="02010609060101010101" charset="-122"/>
                <a:ea typeface="黑体" panose="02010609060101010101" charset="-122"/>
                <a:cs typeface="黑体" panose="02010609060101010101" charset="-122"/>
              </a:rPr>
              <a:t>3</a:t>
            </a:r>
            <a:r>
              <a:rPr lang="en-US" altLang="zh-CN" sz="2400" b="1">
                <a:solidFill>
                  <a:schemeClr val="bg1"/>
                </a:solidFill>
                <a:latin typeface="黑体" panose="02010609060101010101" charset="-122"/>
                <a:ea typeface="黑体" panose="02010609060101010101" charset="-122"/>
                <a:cs typeface="黑体" panose="02010609060101010101" charset="-122"/>
              </a:rPr>
              <a:t> </a:t>
            </a:r>
            <a:r>
              <a:rPr lang="zh-CN" altLang="en-US" sz="2400" b="1">
                <a:solidFill>
                  <a:schemeClr val="bg1"/>
                </a:solidFill>
                <a:latin typeface="黑体" panose="02010609060101010101" charset="-122"/>
                <a:ea typeface="黑体" panose="02010609060101010101" charset="-122"/>
                <a:cs typeface="黑体" panose="02010609060101010101" charset="-122"/>
              </a:rPr>
              <a:t>政治</a:t>
            </a:r>
            <a:r>
              <a:rPr lang="zh-CN" altLang="en-US" sz="2400" b="1">
                <a:solidFill>
                  <a:schemeClr val="bg1"/>
                </a:solidFill>
                <a:latin typeface="黑体" panose="02010609060101010101" charset="-122"/>
                <a:ea typeface="黑体" panose="02010609060101010101" charset="-122"/>
                <a:cs typeface="黑体" panose="02010609060101010101" charset="-122"/>
              </a:rPr>
              <a:t>与法治</a:t>
            </a:r>
            <a:endParaRPr lang="zh-CN" altLang="en-US" sz="2400" b="1">
              <a:solidFill>
                <a:schemeClr val="bg1"/>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395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河南安阳</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2024</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12</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22</a:t>
            </a:r>
            <a:r>
              <a:rPr lang="zh-CN" altLang="en-US">
                <a:latin typeface="黑体" panose="02010609060101010101" charset="-122"/>
                <a:ea typeface="黑体" panose="02010609060101010101" charset="-122"/>
              </a:rPr>
              <a:t>日，十四届全国人大常委会第十三次会议听取并审议了全国人大常委会法制工作委员会关于</a:t>
            </a:r>
            <a:r>
              <a:rPr lang="en-US" altLang="zh-CN">
                <a:latin typeface="黑体" panose="02010609060101010101" charset="-122"/>
                <a:ea typeface="黑体" panose="02010609060101010101" charset="-122"/>
              </a:rPr>
              <a:t>2024</a:t>
            </a:r>
            <a:r>
              <a:rPr lang="zh-CN" altLang="en-US">
                <a:latin typeface="黑体" panose="02010609060101010101" charset="-122"/>
                <a:ea typeface="黑体" panose="02010609060101010101" charset="-122"/>
              </a:rPr>
              <a:t>年备案审查工作情况的报告。报告显示，</a:t>
            </a:r>
            <a:r>
              <a:rPr lang="en-US" altLang="zh-CN">
                <a:latin typeface="黑体" panose="02010609060101010101" charset="-122"/>
                <a:ea typeface="黑体" panose="02010609060101010101" charset="-122"/>
              </a:rPr>
              <a:t>2024</a:t>
            </a:r>
            <a:r>
              <a:rPr lang="zh-CN" altLang="en-US">
                <a:latin typeface="黑体" panose="02010609060101010101" charset="-122"/>
                <a:ea typeface="黑体" panose="02010609060101010101" charset="-122"/>
              </a:rPr>
              <a:t>年共收到报送备案的法规、司法解释等规范性文件</a:t>
            </a:r>
            <a:r>
              <a:rPr lang="en-US" altLang="zh-CN">
                <a:latin typeface="黑体" panose="02010609060101010101" charset="-122"/>
                <a:ea typeface="黑体" panose="02010609060101010101" charset="-122"/>
              </a:rPr>
              <a:t>1999</a:t>
            </a:r>
            <a:r>
              <a:rPr lang="zh-CN" altLang="en-US">
                <a:latin typeface="黑体" panose="02010609060101010101" charset="-122"/>
                <a:ea typeface="黑体" panose="02010609060101010101" charset="-122"/>
              </a:rPr>
              <a:t>件，公民、组织提出的审查建议</a:t>
            </a:r>
            <a:r>
              <a:rPr lang="en-US" altLang="zh-CN">
                <a:latin typeface="黑体" panose="02010609060101010101" charset="-122"/>
                <a:ea typeface="黑体" panose="02010609060101010101" charset="-122"/>
              </a:rPr>
              <a:t>5682</a:t>
            </a:r>
            <a:r>
              <a:rPr lang="zh-CN" altLang="en-US">
                <a:latin typeface="黑体" panose="02010609060101010101" charset="-122"/>
                <a:ea typeface="黑体" panose="02010609060101010101" charset="-122"/>
              </a:rPr>
              <a:t>件。此外，</a:t>
            </a:r>
            <a:r>
              <a:rPr lang="en-US" altLang="zh-CN">
                <a:latin typeface="黑体" panose="02010609060101010101" charset="-122"/>
                <a:ea typeface="黑体" panose="02010609060101010101" charset="-122"/>
              </a:rPr>
              <a:t>2024</a:t>
            </a:r>
            <a:r>
              <a:rPr lang="zh-CN" altLang="en-US">
                <a:latin typeface="黑体" panose="02010609060101010101" charset="-122"/>
                <a:ea typeface="黑体" panose="02010609060101010101" charset="-122"/>
              </a:rPr>
              <a:t>年全国人大常委会对与宪法法律相抵触的多件问题文件依法依规予以处理。上述举措有利于（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全国人大常委会依法行使最高监督权</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维护国家法制统一，全面推进依法治国</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坚持宪法至上，提高全国人大领导立法水平</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保障宪法法律实施，维护宪法权威</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8384540" y="225298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7730" y="4609465"/>
            <a:ext cx="1047623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【解析】本题考查如何建设法治国家。全国人大行使最高监督权，</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错误。备案审查制度是维护国家法制统一的重要制度安排，通过对报送备案的法规等规范性文件进行审查，纠正与宪法法律相抵触的问题文件，能够防止法出多门，保证国家法律体系的统一，促进全面依法治国，</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正确。中国共产党领导立法，</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错误。对与宪法法律相抵触的规范性文件依法处理，有利于保障宪法法律的正确实施，维护宪法的权威和尊严，</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395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广东惠州五校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《中华人民共和国学前教育法》自</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6</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1</a:t>
            </a:r>
            <a:r>
              <a:rPr lang="zh-CN" altLang="en-US">
                <a:latin typeface="黑体" panose="02010609060101010101" charset="-122"/>
                <a:ea typeface="黑体" panose="02010609060101010101" charset="-122"/>
              </a:rPr>
              <a:t>日起施行。该法将</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国家建立健全学前教育保障机制</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降低家庭保育教育成本</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等明确写入法条，回应了党的二十届三中全会通过的决定中提出的改革举措，更好满足人民群众的新期待。这说明，建设法治国家要（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坚持良法善治，使法律内容符合社会和人民需要</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形成严密的法治监督体系，使国家治理有法可依</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通过法律确认公民的权利，并通过执法加以保障</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正确处理改革与法治关系，以改革之力完善法治</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9791065" y="186690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291965"/>
            <a:ext cx="10568305" cy="189801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【解析】本题考查完善法律体系，建设法治国家。题干强调学前教育法将</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降低家庭保育教育成本</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等写入法条，回应了党的二十届三中全会通过的决定中提出的改革举措，更好满足人民群众的新期待，体现</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良法善治</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，即法律内容符合社会和人民需要，</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正确。材料聚焦立法内容修改，说明要建立完备的法律体系，使国家治理有法可依，未涉及法治监督体系，</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不选。材料没有体现通过法律确认公民的权利，并通过执法加以保障，</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不选。该法回应党的二十届三中全会通过的决定中提出的改革举措，说明法治建设与改革相辅相成，建设法治国家要正确处理改革与法治关系，以改革之力完善法治，</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r>
              <a:rPr lang="zh-CN" altLang="en-US">
                <a:latin typeface="黑体" panose="02010609060101010101" charset="-122"/>
                <a:ea typeface="黑体" panose="02010609060101010101" charset="-122"/>
                <a:cs typeface="黑体" panose="02010609060101010101" charset="-122"/>
              </a:rPr>
              <a:t>　</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395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江苏淮安</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3</a:t>
            </a:r>
            <a:r>
              <a:rPr lang="zh-CN" altLang="en-US">
                <a:latin typeface="黑体" panose="02010609060101010101" charset="-122"/>
                <a:ea typeface="黑体" panose="02010609060101010101" charset="-122"/>
              </a:rPr>
              <a:t>月，国务院常务会议审议通过《婚姻登记条例（修订草案）》。本次修订落实民法典规定，积极回应群众关切，将近年来婚姻登记</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跨省通办</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等改革试点成果上升为法律制度；倡导文明婚俗，促进家庭和谐，构建积极向上的新型婚育文化。这一修订（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坚持了人民主体地位，为婚姻登记提供了理论指导</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坚持了法律面前人人平等，有利于增强全社会法治观念</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以法治体现道德理念，有利于弘扬社会主义核心价值观</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为规范婚姻登记工作、优化婚姻登记服务提供了法治保障</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9036685" y="186690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7730" y="4506595"/>
            <a:ext cx="10476230"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【解析】本题考查建设法治国家。修订这一条例主要是法律制度的完善，而不是提供理论指导，</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排除。材料未体现法律面前人人平等，</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排除。《婚姻登记条例</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修订草案</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》倡导文明婚俗，促进家庭和谐，构建积极向上的新型婚育文化，体现以法治承载道德理念，弘扬社会主义核心价值观，</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正确。将改革试点成果上升为法律制度，为规范婚姻登记工作、优化婚姻登记服务提供了法治保障，</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正确。</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3950"/>
            <a:ext cx="10659745" cy="43516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四川广元</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阅读材料，完成下列要求。</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楷体" panose="02010609060101010101" charset="-122"/>
                <a:ea typeface="楷体" panose="02010609060101010101" charset="-122"/>
              </a:rPr>
              <a:t>    </a:t>
            </a:r>
            <a:r>
              <a:rPr lang="zh-CN" altLang="en-US">
                <a:latin typeface="楷体" panose="02010609060101010101" charset="-122"/>
                <a:ea typeface="楷体" panose="02010609060101010101" charset="-122"/>
              </a:rPr>
              <a:t>当前，人工智能进入快速发展期，给国家治理现代化特别是数字法治既创造了机遇，也带来了新的挑战。为促进生成式人工智能技术健康发展和规范应用，国家互联网信息办公室根据《中华人民共和国网络安全法》等法律法规，在广泛征求社会各界意见的基础上，制定了《生成式人工智能服务管理办法》，提出提供和使用生成式人工智能服务应当遵守法律、行政法规，尊重社会公德和伦理道德；明确相关职能部门的监管责任等多方面的内容。</a:t>
            </a:r>
            <a:endParaRPr lang="zh-CN" altLang="en-US">
              <a:latin typeface="楷体" panose="02010609060101010101" charset="-122"/>
              <a:ea typeface="楷体" panose="02010609060101010101" charset="-122"/>
            </a:endParaRPr>
          </a:p>
          <a:p>
            <a:pPr indent="0" algn="just" fontAlgn="auto">
              <a:lnSpc>
                <a:spcPct val="140000"/>
              </a:lnSpc>
            </a:pPr>
            <a:r>
              <a:rPr lang="en-US" altLang="zh-CN">
                <a:latin typeface="楷体" panose="02010609060101010101" charset="-122"/>
                <a:ea typeface="楷体" panose="02010609060101010101" charset="-122"/>
              </a:rPr>
              <a:t>    </a:t>
            </a:r>
            <a:r>
              <a:rPr lang="zh-CN" altLang="en-US">
                <a:latin typeface="楷体" panose="02010609060101010101" charset="-122"/>
                <a:ea typeface="楷体" panose="02010609060101010101" charset="-122"/>
              </a:rPr>
              <a:t>近年来，随着网络安全法、数据安全法、个人信息保护法等法律法规陆续出台，我国在数字治理方面的法网日渐织密，针对数字技术应用逐步形成了一套较为完善的发展政策和法规体系，确保维护国家安全和社会公共利益。</a:t>
            </a:r>
            <a:endParaRPr lang="zh-CN" altLang="en-US">
              <a:latin typeface="楷体" panose="02010609060101010101" charset="-122"/>
              <a:ea typeface="楷体" panose="02010609060101010101" charset="-122"/>
            </a:endParaRPr>
          </a:p>
          <a:p>
            <a:pPr indent="0" algn="just" fontAlgn="auto">
              <a:lnSpc>
                <a:spcPct val="140000"/>
              </a:lnSpc>
            </a:pPr>
            <a:r>
              <a:rPr lang="zh-CN" altLang="en-US">
                <a:latin typeface="黑体" panose="02010609060101010101" charset="-122"/>
                <a:ea typeface="黑体" panose="02010609060101010101" charset="-122"/>
              </a:rPr>
              <a:t>有观点认为，随着我国在数字治理方面的政策和法规不断完善，就能实现我国数字治理法治化。请结合材料，运用“法治国家”的相关知识，对此观点进行评析。（7分）</a:t>
            </a:r>
            <a:endParaRPr lang="zh-CN" altLang="en-US">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该观点是片面的。</a:t>
            </a:r>
            <a:r>
              <a:rPr lang="en-US" altLang="zh-CN">
                <a:solidFill>
                  <a:srgbClr val="FF0000"/>
                </a:solidFill>
                <a:latin typeface="黑体" panose="02010609060101010101" charset="-122"/>
                <a:ea typeface="黑体" panose="02010609060101010101" charset="-122"/>
              </a:rPr>
              <a:t>(1</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建设法治国家需要建立完备的法律体系，这是法治国家的制度前提。在数字领域治理方面的法网日渐织密，能为我国数字治理法治化提供法律依据。</a:t>
            </a:r>
            <a:r>
              <a:rPr lang="en-US" altLang="zh-CN">
                <a:solidFill>
                  <a:srgbClr val="FF0000"/>
                </a:solidFill>
                <a:latin typeface="黑体" panose="02010609060101010101" charset="-122"/>
                <a:ea typeface="黑体" panose="02010609060101010101" charset="-122"/>
              </a:rPr>
              <a:t>(3</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建设法治国家更需要法律的严格实施。网信、公安等政府部门依法履行法定职责，加强市场监管；网络平台和社会公众必须自觉遵守法律，依法行使权利、履行义务；司法机关严格公正司法，以事实为根据，以法律为准绳，依法惩处数字领域的违法犯罪行为。</a:t>
            </a:r>
            <a:r>
              <a:rPr lang="en-US" altLang="zh-CN">
                <a:solidFill>
                  <a:srgbClr val="FF0000"/>
                </a:solidFill>
                <a:latin typeface="黑体" panose="02010609060101010101" charset="-122"/>
                <a:ea typeface="黑体" panose="02010609060101010101" charset="-122"/>
              </a:rPr>
              <a:t>(3</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495425" y="1911985"/>
            <a:ext cx="9201150" cy="3042920"/>
          </a:xfrm>
          <a:prstGeom prst="rect">
            <a:avLst/>
          </a:prstGeom>
        </p:spPr>
        <p:txBody>
          <a:bodyPr wrap="square">
            <a:noAutofit/>
          </a:bodyPr>
          <a:p>
            <a:pPr indent="0" algn="just" defTabSz="266700" fontAlgn="auto">
              <a:lnSpc>
                <a:spcPts val="27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【解析】本题考查建设法治国家。第一步，观点正误判断：该观点不科学或片面。关键信息</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为促进生成式人工智能技术健康发展和规范应用，国家互联网信息办公室制定了《生成式人工智能服务管理办法》；针对数字技术应用逐步形成了一套较为完善的发展政策和法规体系，确保维护国家安全和社会公共利益</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可从建立完备的法律体系的角度分析观点的合理性，为我国数字治理法治化提供法律依据。关键信息</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：提出提供和使用生成式人工智能服务应当遵守法律、行政法规，尊重社会公德和伦理道德；明确相关职能部门的监管责任</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可从法律严格实施的角度分析观点的不合理性：联系行政机关依法履行法定职责，司法机关公正司法。</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4b7ee623.fixed?pid=3712956c5&amp;color=195,214,0&amp;vtp=1&amp;bbb=1"/>
          <p:cNvSpPr/>
          <p:nvPr/>
        </p:nvSpPr>
        <p:spPr>
          <a:xfrm>
            <a:off x="963295" y="2962910"/>
            <a:ext cx="10266045" cy="1207135"/>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第二框</a:t>
            </a: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法治政府</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3175" y="379031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rPr>
              <a:t>对点上分</a:t>
            </a:r>
            <a:endPar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020" y="1504315"/>
            <a:ext cx="10659745" cy="28022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rPr>
              <a:t>1.</a:t>
            </a:r>
            <a:r>
              <a:rPr lang="zh-CN" altLang="en-US">
                <a:latin typeface="黑体" panose="02010609060101010101" charset="-122"/>
                <a:ea typeface="黑体" panose="02010609060101010101" charset="-122"/>
              </a:rPr>
              <a:t>厦门市政府坚持下好就业、民生和城市管理一盘棋，创新推出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联合执法专项整治＋引摊入点规范经营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模式，有序推进</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摊规点</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建设，既有效破解流动摊贩治理难题，又方便群众生活。该模式（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疏堵结合完善监管，推进职能科学政府建设</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聚焦群众切身利益，推进人民满意政府建设</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推动治理方式变革，推进智能高效政府建设</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优化公共服务管理，推进公开公正政府建设</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10664190" y="185039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020" y="4509135"/>
            <a:ext cx="10597515"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【解析】本题考查法治政府的内涵。厦门市创新推出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联合执法专项整治＋引摊入点规范经营</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模式，有序推进</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摊规点</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建设，既有效破解流动摊贩治理难题，又方便群众生活，疏堵结合完善监管，推进职能科学政府建设，聚焦群众切身利益，推进人民满意政府建设，</a:t>
            </a:r>
            <a:r>
              <a:rPr lang="en-US" altLang="en-US">
                <a:latin typeface="黑体" panose="02010609060101010101" charset="-122"/>
                <a:ea typeface="黑体" panose="02010609060101010101" charset="-122"/>
                <a:cs typeface="黑体" panose="02010609060101010101" charset="-122"/>
              </a:rPr>
              <a:t>①②</a:t>
            </a:r>
            <a:r>
              <a:rPr lang="zh-CN" altLang="en-US">
                <a:latin typeface="黑体" panose="02010609060101010101" charset="-122"/>
                <a:ea typeface="黑体" panose="02010609060101010101" charset="-122"/>
                <a:cs typeface="黑体" panose="02010609060101010101" charset="-122"/>
              </a:rPr>
              <a:t>入选；材料体现了厦门市政府治理方式的变革，但是并没有体现推进智能高效政府建设和推进公开公正政府建设，</a:t>
            </a:r>
            <a:r>
              <a:rPr lang="en-US" altLang="en-US">
                <a:latin typeface="黑体" panose="02010609060101010101" charset="-122"/>
                <a:ea typeface="黑体" panose="02010609060101010101" charset="-122"/>
                <a:cs typeface="黑体" panose="02010609060101010101" charset="-122"/>
              </a:rPr>
              <a:t>③④</a:t>
            </a:r>
            <a:r>
              <a:rPr lang="zh-CN" altLang="en-US">
                <a:latin typeface="黑体" panose="02010609060101010101" charset="-122"/>
                <a:ea typeface="黑体" panose="02010609060101010101" charset="-122"/>
                <a:cs typeface="黑体" panose="02010609060101010101" charset="-122"/>
              </a:rPr>
              <a:t>不选。</a:t>
            </a:r>
            <a:endParaRPr lang="en-US" altLang="zh-CN">
              <a:latin typeface="黑体" panose="02010609060101010101" charset="-122"/>
              <a:ea typeface="黑体" panose="02010609060101010101" charset="-122"/>
              <a:cs typeface="黑体" panose="02010609060101010101" charset="-122"/>
            </a:endParaRPr>
          </a:p>
        </p:txBody>
      </p:sp>
      <p:sp>
        <p:nvSpPr>
          <p:cNvPr id="7" name="文本框 6"/>
          <p:cNvSpPr txBox="1"/>
          <p:nvPr/>
        </p:nvSpPr>
        <p:spPr>
          <a:xfrm>
            <a:off x="974725" y="12134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1  </a:t>
            </a:r>
            <a:r>
              <a:rPr lang="zh-CN" altLang="en-US" sz="2000" b="1">
                <a:latin typeface="黑体" panose="02010609060101010101" charset="-122"/>
                <a:ea typeface="黑体" panose="02010609060101010101" charset="-122"/>
                <a:cs typeface="黑体" panose="02010609060101010101" charset="-122"/>
              </a:rPr>
              <a:t>法治政府的内涵</a:t>
            </a:r>
            <a:endParaRPr lang="zh-CN" altLang="en-US" sz="2000" b="1">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4109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贵州六盘水</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我国古代有徙木立信的典故：战国时期商鞅在秦国推行变法，为了取信于民，派人在城中竖立一木，说谁能将此木搬到城门，赏赐十金。搬一根木头就可以拿到十金，民众无人相信，后来把赏赐加到五十金，有人试着把木头搬到城门，果然获赏五十金。徙木立信的典故启示建设法治政府应做到（　　）</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职能科学，政府部门之间配置要科学</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B.</a:t>
            </a:r>
            <a:r>
              <a:rPr lang="zh-CN" altLang="en-US">
                <a:latin typeface="黑体" panose="02010609060101010101" charset="-122"/>
                <a:ea typeface="黑体" panose="02010609060101010101" charset="-122"/>
              </a:rPr>
              <a:t>守法诚信，健全守信践诺机制</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C.</a:t>
            </a:r>
            <a:r>
              <a:rPr lang="zh-CN" altLang="en-US">
                <a:latin typeface="黑体" panose="02010609060101010101" charset="-122"/>
                <a:ea typeface="黑体" panose="02010609060101010101" charset="-122"/>
              </a:rPr>
              <a:t>公开公正，保障人民群众的知情权</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D.</a:t>
            </a:r>
            <a:r>
              <a:rPr lang="zh-CN" altLang="en-US">
                <a:latin typeface="黑体" panose="02010609060101010101" charset="-122"/>
                <a:ea typeface="黑体" panose="02010609060101010101" charset="-122"/>
              </a:rPr>
              <a:t>权责法定，不要错位、越位、缺位</a:t>
            </a:r>
            <a:endParaRPr lang="zh-CN" altLang="en-US">
              <a:latin typeface="黑体" panose="02010609060101010101" charset="-122"/>
              <a:ea typeface="黑体" panose="02010609060101010101" charset="-122"/>
            </a:endParaRPr>
          </a:p>
        </p:txBody>
      </p:sp>
      <p:sp>
        <p:nvSpPr>
          <p:cNvPr id="4" name="文本框 3"/>
          <p:cNvSpPr txBox="1"/>
          <p:nvPr/>
        </p:nvSpPr>
        <p:spPr>
          <a:xfrm>
            <a:off x="2691130" y="226314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916305" y="5017135"/>
            <a:ext cx="10476230" cy="75565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【解析】本题考查法治政府的内涵。徙木立信的典故强调诚信的重要性，启示建设法治政府应做到守法诚信，健全守信践诺机制，</a:t>
            </a:r>
            <a:r>
              <a:rPr lang="en-US" altLang="zh-CN">
                <a:latin typeface="黑体" panose="02010609060101010101" charset="-122"/>
                <a:ea typeface="黑体" panose="02010609060101010101" charset="-122"/>
                <a:cs typeface="黑体" panose="02010609060101010101" charset="-122"/>
              </a:rPr>
              <a:t>B</a:t>
            </a:r>
            <a:r>
              <a:rPr lang="zh-CN" altLang="en-US">
                <a:latin typeface="黑体" panose="02010609060101010101" charset="-122"/>
                <a:ea typeface="黑体" panose="02010609060101010101" charset="-122"/>
                <a:cs typeface="黑体" panose="02010609060101010101" charset="-122"/>
              </a:rPr>
              <a:t>符合题意，</a:t>
            </a: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C</a:t>
            </a: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D</a:t>
            </a:r>
            <a:r>
              <a:rPr lang="zh-CN" altLang="en-US">
                <a:latin typeface="黑体" panose="02010609060101010101" charset="-122"/>
                <a:ea typeface="黑体" panose="02010609060101010101" charset="-122"/>
                <a:cs typeface="黑体" panose="02010609060101010101" charset="-122"/>
              </a:rPr>
              <a:t>排除。</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539875"/>
            <a:ext cx="10659745" cy="24149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福建厦门</a:t>
            </a:r>
            <a:r>
              <a:rPr lang="en-US" altLang="zh-CN">
                <a:latin typeface="仿宋" panose="02010609060101010101" charset="-122"/>
                <a:ea typeface="仿宋" panose="02010609060101010101" charset="-122"/>
                <a:cs typeface="仿宋" panose="02010609060101010101" charset="-122"/>
              </a:rPr>
              <a:t>2024</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下面漫画《瞧！我已经上了很多锁》（作者：李英挺）启示政府应（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坚持法治思维，确保行政权在法治框架内运行</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推进政务公开，保障公民的知情权和质询权</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自觉接受监督，建立廉洁诚信的政府</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规范行使权力，拓展政府职能</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10438130" y="151130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2134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2  </a:t>
            </a:r>
            <a:r>
              <a:rPr lang="zh-CN" altLang="en-US" sz="2000" b="1">
                <a:latin typeface="黑体" panose="02010609060101010101" charset="-122"/>
                <a:ea typeface="黑体" panose="02010609060101010101" charset="-122"/>
                <a:cs typeface="黑体" panose="02010609060101010101" charset="-122"/>
              </a:rPr>
              <a:t>建设法治政府</a:t>
            </a:r>
            <a:endParaRPr lang="zh-CN" altLang="en-US" sz="2000" b="1">
              <a:latin typeface="黑体" panose="02010609060101010101" charset="-122"/>
              <a:ea typeface="黑体" panose="02010609060101010101" charset="-122"/>
              <a:cs typeface="黑体" panose="02010609060101010101" charset="-122"/>
            </a:endParaRPr>
          </a:p>
        </p:txBody>
      </p:sp>
      <p:sp>
        <p:nvSpPr>
          <p:cNvPr id="6" name="文本框 5"/>
          <p:cNvSpPr txBox="1"/>
          <p:nvPr/>
        </p:nvSpPr>
        <p:spPr>
          <a:xfrm>
            <a:off x="974725" y="4471670"/>
            <a:ext cx="10539095"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【解析】本题考查法治政府的内涵、如何建设法治政府。漫画《瞧！我已经上了很多锁》寓意某些政府官员看似给</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权力</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上了很多锁，但实际并没有将这些</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制约</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监督</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的锁上对位置，只是</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虚设</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而已，讽刺那些政府腐败、不作为等不良现象，启示政府应坚持法治思维，确保行政权在法治框架内运行，自觉接受监督，建立廉洁诚信的政府，</a:t>
            </a:r>
            <a:r>
              <a:rPr lang="en-US" altLang="en-US" sz="1600">
                <a:latin typeface="黑体" panose="02010609060101010101" charset="-122"/>
                <a:ea typeface="黑体" panose="02010609060101010101" charset="-122"/>
                <a:cs typeface="黑体" panose="02010609060101010101" charset="-122"/>
              </a:rPr>
              <a:t>①③</a:t>
            </a:r>
            <a:r>
              <a:rPr lang="zh-CN" altLang="en-US" sz="1600">
                <a:latin typeface="黑体" panose="02010609060101010101" charset="-122"/>
                <a:ea typeface="黑体" panose="02010609060101010101" charset="-122"/>
                <a:cs typeface="黑体" panose="02010609060101010101" charset="-122"/>
              </a:rPr>
              <a:t>符合题意；公民没有质询权，质询权是人大代表的职权，</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说法错误；政府的职能是法定的，不能随意拓展，</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说法错误。</a:t>
            </a:r>
            <a:r>
              <a:rPr lang="zh-CN" altLang="en-US" sz="1600">
                <a:latin typeface="黑体" panose="02010609060101010101" charset="-122"/>
                <a:ea typeface="黑体" panose="02010609060101010101" charset="-122"/>
                <a:cs typeface="黑体" panose="02010609060101010101" charset="-122"/>
              </a:rPr>
              <a:t>　</a:t>
            </a:r>
            <a:endParaRPr lang="zh-CN" altLang="en-US" sz="1600">
              <a:latin typeface="黑体" panose="02010609060101010101" charset="-122"/>
              <a:ea typeface="黑体" panose="02010609060101010101" charset="-122"/>
              <a:cs typeface="黑体" panose="02010609060101010101" charset="-122"/>
            </a:endParaRPr>
          </a:p>
        </p:txBody>
      </p:sp>
      <p:pic>
        <p:nvPicPr>
          <p:cNvPr id="23" name="图片 655"/>
          <p:cNvPicPr>
            <a:picLocks noChangeAspect="1"/>
          </p:cNvPicPr>
          <p:nvPr/>
        </p:nvPicPr>
        <p:blipFill>
          <a:blip r:embed="rId2" r:link="rId3"/>
          <a:stretch>
            <a:fillRect/>
          </a:stretch>
        </p:blipFill>
        <p:spPr>
          <a:xfrm>
            <a:off x="8840470" y="2084070"/>
            <a:ext cx="2181225" cy="1549400"/>
          </a:xfrm>
          <a:prstGeom prst="rect">
            <a:avLst/>
          </a:prstGeom>
          <a:noFill/>
          <a:ln>
            <a:noFill/>
          </a:ln>
        </p:spPr>
      </p:pic>
    </p:spTree>
    <p:custDataLst>
      <p:tags r:id="rId4"/>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3712956c5.fixed?pid=bb9bf6be7&amp;color=195,214,0&amp;vtp=1&amp;bbb=1"/>
          <p:cNvSpPr/>
          <p:nvPr/>
        </p:nvSpPr>
        <p:spPr>
          <a:xfrm>
            <a:off x="0" y="1618488"/>
            <a:ext cx="12188952" cy="896112"/>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a:t>
            </a: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三单元</a:t>
            </a: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全面依法治国</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0" y="2880360"/>
            <a:ext cx="12188952" cy="649224"/>
          </a:xfrm>
          <a:prstGeom prst="rect">
            <a:avLst/>
          </a:prstGeom>
          <a:noFill/>
        </p:spPr>
        <p:txBody>
          <a:bodyPr wrap="none" lIns="0" tIns="0" rIns="0" bIns="0" rtlCol="0" anchor="ctr"/>
          <a:lstStyle/>
          <a:p>
            <a:pPr algn="ctr" latinLnBrk="1">
              <a:lnSpc>
                <a:spcPts val="4000"/>
              </a:lnSpc>
            </a:pPr>
            <a:r>
              <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rPr>
              <a:t>第</a:t>
            </a:r>
            <a:r>
              <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rPr>
              <a:t>八课</a:t>
            </a:r>
            <a:r>
              <a:rPr lang="en-US" altLang="zh-CN" sz="3200" b="0" i="0" dirty="0">
                <a:solidFill>
                  <a:srgbClr val="FFFFFF"/>
                </a:solidFill>
                <a:latin typeface="微软雅黑" panose="020B0503020204020204" charset="-122"/>
                <a:ea typeface="微软雅黑" panose="020B0503020204020204" charset="-122"/>
                <a:cs typeface="微软雅黑" panose="020B0503020204020204" pitchFamily="34" charset="-120"/>
              </a:rPr>
              <a:t> </a:t>
            </a:r>
            <a:r>
              <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rPr>
              <a:t>法治中国建设</a:t>
            </a:r>
            <a:endPar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1346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吉林长春</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2024</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5</a:t>
            </a:r>
            <a:r>
              <a:rPr lang="zh-CN" altLang="en-US">
                <a:latin typeface="黑体" panose="02010609060101010101" charset="-122"/>
                <a:ea typeface="黑体" panose="02010609060101010101" charset="-122"/>
              </a:rPr>
              <a:t>月，市场监管总局等八部门发布《关于进一步优化政务服务提升行政效能推进</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高效办成一件事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的实施意见》，指导各地切实加强业务协同、强化数据共享，大力推进政务服务</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减时间、减环节、减材料、减跑动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，推动企业信息变更、企业注销、开办餐饮店</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一件事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高效办理。这对政府的要求是（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加强政务协同，推动行政服务提质增效</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依托科技数据赋能，打造智能高效政府</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缩减行政自由裁量权，建设阳光型政府</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适应社会发展需要，扩大政务服务范围</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4083050" y="208343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1006475" y="4590415"/>
            <a:ext cx="10449560" cy="1877060"/>
          </a:xfrm>
          <a:prstGeom prst="rect">
            <a:avLst/>
          </a:prstGeom>
        </p:spPr>
        <p:txBody>
          <a:bodyPr wrap="square">
            <a:noAutofit/>
          </a:bodyPr>
          <a:p>
            <a:pPr indent="0" algn="just" defTabSz="266700" fontAlgn="auto">
              <a:lnSpc>
                <a:spcPts val="27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【解析】本题考查建设法治政府。材料中，指导各地切实加强业务协同、强化数据共享，大力推进政务服务</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减时间、减环节、减材料、减跑动</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，推动企业信息变更、企业注销、开办餐饮店</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一件事</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高效办理，体现了政府要加强政务协同，推动行政服务提质增效，依托科技数据赋能，打造智能高效政府，</a:t>
            </a:r>
            <a:r>
              <a:rPr lang="en-US" altLang="en-US" sz="1600">
                <a:latin typeface="黑体" panose="02010609060101010101" charset="-122"/>
                <a:ea typeface="黑体" panose="02010609060101010101" charset="-122"/>
                <a:cs typeface="黑体" panose="02010609060101010101" charset="-122"/>
              </a:rPr>
              <a:t>①②</a:t>
            </a:r>
            <a:r>
              <a:rPr lang="zh-CN" altLang="en-US" sz="1600">
                <a:latin typeface="黑体" panose="02010609060101010101" charset="-122"/>
                <a:ea typeface="黑体" panose="02010609060101010101" charset="-122"/>
                <a:cs typeface="黑体" panose="02010609060101010101" charset="-122"/>
              </a:rPr>
              <a:t>符合题意；要严格规范行政自由裁量权，而不是缩减，</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错误；政府要依法行政，不能随意扩大政务服务范围，</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7505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河北保定</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联考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W</a:t>
            </a:r>
            <a:r>
              <a:rPr lang="zh-CN" altLang="en-US">
                <a:latin typeface="黑体" panose="02010609060101010101" charset="-122"/>
                <a:ea typeface="黑体" panose="02010609060101010101" charset="-122"/>
              </a:rPr>
              <a:t>市经侦部门结合公安部经侦局便民利企十项工作指引，积极响应市委、市政府</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大抓经济、大抓基层、大抓落实</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工作导向，立足经侦主责主业，深入开展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春风暖企</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行动，聚焦企业关切的急难愁盼问题，助力企业</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硬核</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发展，用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经侦热度</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换取</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营商温度</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a:t>
            </a:r>
            <a:r>
              <a:rPr lang="en-US" altLang="zh-CN">
                <a:latin typeface="黑体" panose="02010609060101010101" charset="-122"/>
                <a:ea typeface="黑体" panose="02010609060101010101" charset="-122"/>
              </a:rPr>
              <a:t>W</a:t>
            </a:r>
            <a:r>
              <a:rPr lang="zh-CN" altLang="en-US">
                <a:latin typeface="黑体" panose="02010609060101010101" charset="-122"/>
                <a:ea typeface="黑体" panose="02010609060101010101" charset="-122"/>
              </a:rPr>
              <a:t>市经侦部门</a:t>
            </a:r>
            <a:endParaRPr lang="zh-CN" altLang="en-US">
              <a:latin typeface="黑体" panose="02010609060101010101" charset="-122"/>
              <a:ea typeface="黑体" panose="02010609060101010101" charset="-122"/>
            </a:endParaRPr>
          </a:p>
          <a:p>
            <a:pPr indent="0" algn="just" fontAlgn="auto">
              <a:lnSpc>
                <a:spcPct val="140000"/>
              </a:lnSpc>
            </a:pPr>
            <a:r>
              <a:rPr lang="zh-CN" altLang="en-US">
                <a:latin typeface="黑体" panose="02010609060101010101" charset="-122"/>
                <a:ea typeface="黑体" panose="02010609060101010101" charset="-122"/>
              </a:rPr>
              <a:t>（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积极履行职责，是全面依法治国的重点任务和主体工程</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通过优化营商环境，更好地服务于促进经济高质量发展</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加大重点领域执法力度，旨在增强政府的公信力、执行力</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必须深入推进执法规范化建设，全面提升行政执法水平</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1073785" y="220472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610100"/>
            <a:ext cx="10539095"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【解析】本题考查建设法治政府。法治政府建设是全面依法治国的重点任务和主体工程，</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不选。经侦部门聚焦企业关切的急难愁盼问题，助力企业</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硬核</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发展，用</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经侦热度</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换取</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营商温度</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，这表明该部门深入推进执法规范化建设，全面提升行政执法水平，通过优化营商环境，更好地服务于促进经济高质量发展，</a:t>
            </a:r>
            <a:r>
              <a:rPr lang="en-US" altLang="en-US" sz="1600">
                <a:latin typeface="黑体" panose="02010609060101010101" charset="-122"/>
                <a:ea typeface="黑体" panose="02010609060101010101" charset="-122"/>
                <a:cs typeface="黑体" panose="02010609060101010101" charset="-122"/>
              </a:rPr>
              <a:t>②④</a:t>
            </a:r>
            <a:r>
              <a:rPr lang="zh-CN" altLang="en-US" sz="1600">
                <a:latin typeface="黑体" panose="02010609060101010101" charset="-122"/>
                <a:ea typeface="黑体" panose="02010609060101010101" charset="-122"/>
                <a:cs typeface="黑体" panose="02010609060101010101" charset="-122"/>
              </a:rPr>
              <a:t>入选。经侦部门的行为目的在于营造良好的营商环境，促进经济的高质量发展，而不是增强政府的公信力和执行力，</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不选。</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能力上分</a:t>
            </a:r>
            <a:endPar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9093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广东八校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H</a:t>
            </a:r>
            <a:r>
              <a:rPr lang="zh-CN" altLang="en-US">
                <a:latin typeface="黑体" panose="02010609060101010101" charset="-122"/>
                <a:ea typeface="黑体" panose="02010609060101010101" charset="-122"/>
              </a:rPr>
              <a:t>市政府通过</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亲清在线</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政策超市</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平台依托</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人工＋智能、线上＋线下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的四窗服务组合，实现政策服务精准触达，建立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无事不扰，有求必应</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规则透明，效率至上</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的服务机制，既激发市场活力，又规范行政行为。这对法治政府建设的启示有（　　）</a:t>
            </a:r>
            <a:r>
              <a:rPr lang="en-US" altLang="zh-CN">
                <a:latin typeface="黑体" panose="02010609060101010101" charset="-122"/>
                <a:ea typeface="黑体" panose="02010609060101010101" charset="-122"/>
              </a:rPr>
              <a:t> </a:t>
            </a:r>
            <a:endParaRPr lang="en-US" altLang="zh-CN">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建设职能科学的政府，厘清政府与市场的边界</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建设执法严明的政府，保障法律法规严格实施</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建设廉洁诚信的政府，建立行政问责长效机制</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建设智能高效的政府，运用技术优化政务服务</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8433435" y="179578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57885" y="4292600"/>
            <a:ext cx="10597515" cy="175196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【解析】本题考查法治政府的内涵。建立</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无事不扰，有求必应</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规则透明，效率至上</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的服务机制，体现了建设职能科学的政府，</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正确。材料没有体现建设执法严明的政府，保障法律法规严格实施，也没有体现建设廉洁诚信的政府，建立行政问责长效机制，</a:t>
            </a:r>
            <a:r>
              <a:rPr lang="en-US" altLang="en-US">
                <a:latin typeface="黑体" panose="02010609060101010101" charset="-122"/>
                <a:ea typeface="黑体" panose="02010609060101010101" charset="-122"/>
                <a:cs typeface="黑体" panose="02010609060101010101" charset="-122"/>
              </a:rPr>
              <a:t>②③</a:t>
            </a:r>
            <a:r>
              <a:rPr lang="zh-CN" altLang="en-US">
                <a:latin typeface="黑体" panose="02010609060101010101" charset="-122"/>
                <a:ea typeface="黑体" panose="02010609060101010101" charset="-122"/>
                <a:cs typeface="黑体" panose="02010609060101010101" charset="-122"/>
              </a:rPr>
              <a:t>不选。通过</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亲清在线</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政策超市</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平台依托</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人工＋智能、线上＋线下</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的四窗服务组合，实现政策服务精准触达，体现了运用技术优化政务服务，建设智能高效的政府，</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正确。</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9093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rPr>
              <a:t>2.</a:t>
            </a:r>
            <a:r>
              <a:rPr lang="zh-CN" altLang="en-US">
                <a:latin typeface="黑体" panose="02010609060101010101" charset="-122"/>
                <a:ea typeface="黑体" panose="02010609060101010101" charset="-122"/>
              </a:rPr>
              <a:t>近年来，拉萨市上线移动政务服务平台</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萨都办</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，企业、市民可以足不出户尽享</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掌上政务服务</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带来的便利；印发《拉萨市</a:t>
            </a:r>
            <a:r>
              <a:rPr lang="en-US" altLang="zh-CN">
                <a:latin typeface="黑体" panose="02010609060101010101" charset="-122"/>
                <a:ea typeface="黑体" panose="02010609060101010101" charset="-122"/>
              </a:rPr>
              <a:t>2022</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减证便民</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专项行动方案》，并启动实地踏勘事项清单梳理工作。这有利于政府（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加强与公民的互动沟通，构建互信互助的新型关系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更好地履行法定职责，提升政府公信力和服务水平</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树立服务意识，实现政府管理职能向服务职能转变</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坚持以人民为中心的发展思想，保障公民各项权益</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2392045" y="179578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57885" y="4438015"/>
            <a:ext cx="10597515"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【解析】本题考查建设法治政府。拉萨市上线移动政务服务平台</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萨都办</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，企业、市民可以足不出户尽享</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掌上政务服务</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带来的便利。这有利于政府加强与公民的互动沟通，构建互信互助的新型关系，</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正确。印发《拉萨市</a:t>
            </a:r>
            <a:r>
              <a:rPr lang="en-US" altLang="zh-CN" sz="1600">
                <a:latin typeface="黑体" panose="02010609060101010101" charset="-122"/>
                <a:ea typeface="黑体" panose="02010609060101010101" charset="-122"/>
                <a:cs typeface="黑体" panose="02010609060101010101" charset="-122"/>
              </a:rPr>
              <a:t>2022</a:t>
            </a:r>
            <a:r>
              <a:rPr lang="zh-CN" altLang="en-US" sz="1600">
                <a:latin typeface="黑体" panose="02010609060101010101" charset="-122"/>
                <a:ea typeface="黑体" panose="02010609060101010101" charset="-122"/>
                <a:cs typeface="黑体" panose="02010609060101010101" charset="-122"/>
              </a:rPr>
              <a:t>年</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减证便民</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专项行动方案》，并启动实地踏勘事项清单梳理工作。这有利于政府更好地履行法定职责，提升政府公信力和服务水平，</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正确。政府的职能分管理和服务两个方面，建设服务型政府并不是实现政府管理职能向服务职能转变，而是由管理型政府向服务型政府转变，</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错误。政府保障公民合法权益，而不是各项权益，</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9093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广西南宁</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伴随着人工智能的发展，</a:t>
            </a:r>
            <a:r>
              <a:rPr lang="en-US" altLang="zh-CN">
                <a:latin typeface="黑体" panose="02010609060101010101" charset="-122"/>
                <a:ea typeface="黑体" panose="02010609060101010101" charset="-122"/>
              </a:rPr>
              <a:t>AI</a:t>
            </a:r>
            <a:r>
              <a:rPr lang="zh-CN" altLang="en-US">
                <a:latin typeface="黑体" panose="02010609060101010101" charset="-122"/>
                <a:ea typeface="黑体" panose="02010609060101010101" charset="-122"/>
              </a:rPr>
              <a:t>技术的应用范围越来越广。上海率先试点</a:t>
            </a:r>
            <a:r>
              <a:rPr lang="en-US" altLang="zh-CN">
                <a:latin typeface="黑体" panose="02010609060101010101" charset="-122"/>
                <a:ea typeface="黑体" panose="02010609060101010101" charset="-122"/>
              </a:rPr>
              <a:t>“AI</a:t>
            </a:r>
            <a:r>
              <a:rPr lang="zh-CN" altLang="en-US">
                <a:latin typeface="黑体" panose="02010609060101010101" charset="-122"/>
                <a:ea typeface="黑体" panose="02010609060101010101" charset="-122"/>
              </a:rPr>
              <a:t>行政复议机器人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，通过自然语言处理技术实现行政复议智能咨询，大大缩减了人们的办事时间。这一举措</a:t>
            </a:r>
            <a:endParaRPr lang="zh-CN" altLang="en-US">
              <a:latin typeface="黑体" panose="02010609060101010101" charset="-122"/>
              <a:ea typeface="黑体" panose="02010609060101010101" charset="-122"/>
            </a:endParaRPr>
          </a:p>
          <a:p>
            <a:pPr indent="0" algn="just" fontAlgn="auto">
              <a:lnSpc>
                <a:spcPct val="140000"/>
              </a:lnSpc>
            </a:pPr>
            <a:r>
              <a:rPr lang="zh-CN" altLang="en-US">
                <a:latin typeface="黑体" panose="02010609060101010101" charset="-122"/>
                <a:ea typeface="黑体" panose="02010609060101010101" charset="-122"/>
              </a:rPr>
              <a:t>（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扩大了行政复议的申请主体范围</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利用数字技术推动政府治理转型</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弱化了行政执法人员的法定职责</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旨在更好满足公众政务服务需求</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1087120" y="179578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57885" y="4384675"/>
            <a:ext cx="10597515" cy="175196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【解析】本题考查建设法治政府。行政复议的申请主体范围是法定的，不能随意扩大，</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错误。伴随</a:t>
            </a:r>
            <a:r>
              <a:rPr lang="en-US" altLang="zh-CN">
                <a:latin typeface="黑体" panose="02010609060101010101" charset="-122"/>
                <a:ea typeface="黑体" panose="02010609060101010101" charset="-122"/>
                <a:cs typeface="黑体" panose="02010609060101010101" charset="-122"/>
              </a:rPr>
              <a:t>AI</a:t>
            </a:r>
            <a:r>
              <a:rPr lang="zh-CN" altLang="en-US">
                <a:latin typeface="黑体" panose="02010609060101010101" charset="-122"/>
                <a:ea typeface="黑体" panose="02010609060101010101" charset="-122"/>
                <a:cs typeface="黑体" panose="02010609060101010101" charset="-122"/>
              </a:rPr>
              <a:t>技术的应用范围越来越广，上海率先试点</a:t>
            </a:r>
            <a:r>
              <a:rPr lang="en-US" altLang="zh-CN">
                <a:latin typeface="黑体" panose="02010609060101010101" charset="-122"/>
                <a:ea typeface="黑体" panose="02010609060101010101" charset="-122"/>
                <a:cs typeface="黑体" panose="02010609060101010101" charset="-122"/>
              </a:rPr>
              <a:t>“AI</a:t>
            </a:r>
            <a:r>
              <a:rPr lang="zh-CN" altLang="en-US">
                <a:latin typeface="黑体" panose="02010609060101010101" charset="-122"/>
                <a:ea typeface="黑体" panose="02010609060101010101" charset="-122"/>
                <a:cs typeface="黑体" panose="02010609060101010101" charset="-122"/>
              </a:rPr>
              <a:t>行政复议机器人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，这一举措利用数字技术推动政府治理转型，</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正确。行政执法人员的法定职责没有被弱化，</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不选。上海率先试点</a:t>
            </a:r>
            <a:r>
              <a:rPr lang="en-US" altLang="zh-CN">
                <a:latin typeface="黑体" panose="02010609060101010101" charset="-122"/>
                <a:ea typeface="黑体" panose="02010609060101010101" charset="-122"/>
                <a:cs typeface="黑体" panose="02010609060101010101" charset="-122"/>
              </a:rPr>
              <a:t>“AI</a:t>
            </a:r>
            <a:r>
              <a:rPr lang="zh-CN" altLang="en-US">
                <a:latin typeface="黑体" panose="02010609060101010101" charset="-122"/>
                <a:ea typeface="黑体" panose="02010609060101010101" charset="-122"/>
                <a:cs typeface="黑体" panose="02010609060101010101" charset="-122"/>
              </a:rPr>
              <a:t>行政复议机器人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，通过自然语言处理技术实现行政复议智能咨询，大大缩减了人们的办事时间。这一举措旨在更好满足公众政务服务需求，</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正确。</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2410460"/>
            <a:ext cx="9128760" cy="119888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【名词</a:t>
            </a:r>
            <a:r>
              <a:rPr lang="zh-CN" altLang="en-US">
                <a:solidFill>
                  <a:srgbClr val="0070C0"/>
                </a:solidFill>
                <a:latin typeface="黑体" panose="02010609060101010101" charset="-122"/>
                <a:ea typeface="黑体" panose="02010609060101010101" charset="-122"/>
                <a:cs typeface="黑体" panose="02010609060101010101" charset="-122"/>
              </a:rPr>
              <a:t>点击】行政复议</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行政复议是化解行政争议的重要法律制度，它指的是公民、法人或者其他组织不服行政主体作出的具体行政行为，依法向法定的行政复议机关提出复议申请，行政复议机关依法对该具体行政行为进行合法性审查，并作出行政复议决定的行政行为。</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9093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湖南多校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联考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G</a:t>
            </a:r>
            <a:r>
              <a:rPr lang="zh-CN" altLang="en-US">
                <a:latin typeface="黑体" panose="02010609060101010101" charset="-122"/>
                <a:ea typeface="黑体" panose="02010609060101010101" charset="-122"/>
              </a:rPr>
              <a:t>省检察机关近三年办理行政公益诉讼案件</a:t>
            </a:r>
            <a:r>
              <a:rPr lang="en-US" altLang="zh-CN">
                <a:latin typeface="黑体" panose="02010609060101010101" charset="-122"/>
                <a:ea typeface="黑体" panose="02010609060101010101" charset="-122"/>
              </a:rPr>
              <a:t>1.2</a:t>
            </a:r>
            <a:r>
              <a:rPr lang="zh-CN" altLang="en-US">
                <a:latin typeface="黑体" panose="02010609060101010101" charset="-122"/>
                <a:ea typeface="黑体" panose="02010609060101010101" charset="-122"/>
              </a:rPr>
              <a:t>万件，聚焦生态环境修复、食品药品安全、文化遗产保护等领域，通过诉前检察建议督促行政机关整改污染企业</a:t>
            </a:r>
            <a:r>
              <a:rPr lang="en-US" altLang="zh-CN">
                <a:latin typeface="黑体" panose="02010609060101010101" charset="-122"/>
                <a:ea typeface="黑体" panose="02010609060101010101" charset="-122"/>
              </a:rPr>
              <a:t>37</a:t>
            </a:r>
            <a:r>
              <a:rPr lang="zh-CN" altLang="en-US">
                <a:latin typeface="黑体" panose="02010609060101010101" charset="-122"/>
                <a:ea typeface="黑体" panose="02010609060101010101" charset="-122"/>
              </a:rPr>
              <a:t>家、修复湿地面积</a:t>
            </a:r>
            <a:r>
              <a:rPr lang="en-US" altLang="zh-CN">
                <a:latin typeface="黑体" panose="02010609060101010101" charset="-122"/>
                <a:ea typeface="黑体" panose="02010609060101010101" charset="-122"/>
              </a:rPr>
              <a:t>5.6</a:t>
            </a:r>
            <a:r>
              <a:rPr lang="zh-CN" altLang="en-US">
                <a:latin typeface="黑体" panose="02010609060101010101" charset="-122"/>
                <a:ea typeface="黑体" panose="02010609060101010101" charset="-122"/>
              </a:rPr>
              <a:t>万亩（</a:t>
            </a:r>
            <a:r>
              <a:rPr lang="en-US" altLang="zh-CN">
                <a:latin typeface="黑体" panose="02010609060101010101" charset="-122"/>
                <a:ea typeface="黑体" panose="02010609060101010101" charset="-122"/>
              </a:rPr>
              <a:t>1</a:t>
            </a:r>
            <a:r>
              <a:rPr lang="zh-CN" altLang="en-US">
                <a:latin typeface="黑体" panose="02010609060101010101" charset="-122"/>
                <a:ea typeface="黑体" panose="02010609060101010101" charset="-122"/>
              </a:rPr>
              <a:t>亩</a:t>
            </a:r>
            <a:r>
              <a:rPr lang="en-US" altLang="zh-CN">
                <a:latin typeface="黑体" panose="02010609060101010101" charset="-122"/>
                <a:ea typeface="黑体" panose="02010609060101010101" charset="-122"/>
              </a:rPr>
              <a:t>≈666.67</a:t>
            </a:r>
            <a:r>
              <a:rPr lang="zh-CN" altLang="en-US">
                <a:latin typeface="黑体" panose="02010609060101010101" charset="-122"/>
                <a:ea typeface="黑体" panose="02010609060101010101" charset="-122"/>
              </a:rPr>
              <a:t>平方米），</a:t>
            </a:r>
            <a:r>
              <a:rPr lang="en-US" altLang="zh-CN">
                <a:latin typeface="黑体" panose="02010609060101010101" charset="-122"/>
                <a:ea typeface="黑体" panose="02010609060101010101" charset="-122"/>
              </a:rPr>
              <a:t>98.5%</a:t>
            </a:r>
            <a:r>
              <a:rPr lang="zh-CN" altLang="en-US">
                <a:latin typeface="黑体" panose="02010609060101010101" charset="-122"/>
                <a:ea typeface="黑体" panose="02010609060101010101" charset="-122"/>
              </a:rPr>
              <a:t>的检察建议在诉前阶段整改完毕。对未整改的提起行政公益诉讼</a:t>
            </a:r>
            <a:r>
              <a:rPr lang="en-US" altLang="zh-CN">
                <a:latin typeface="黑体" panose="02010609060101010101" charset="-122"/>
                <a:ea typeface="黑体" panose="02010609060101010101" charset="-122"/>
              </a:rPr>
              <a:t>2.8</a:t>
            </a:r>
            <a:r>
              <a:rPr lang="zh-CN" altLang="en-US">
                <a:latin typeface="黑体" panose="02010609060101010101" charset="-122"/>
                <a:ea typeface="黑体" panose="02010609060101010101" charset="-122"/>
              </a:rPr>
              <a:t>万件，均获法院裁判支持。检察机关开展行政公益诉讼工作有助于（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拓宽民主监督渠道，保障公民知情权、参与权</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维护社会公共利益，推进法治政府建设</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完善行政监察体系，强化政府内部监督</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推动行政机关依法履职，提升社会治理效能</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7465060" y="221615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57885" y="4547870"/>
            <a:ext cx="10597515"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【解析】本题考查建设法治政府。行政公益诉讼是检察机关的法律监督行为，并没有拓宽民主监督渠道，材料也没有直接涉及保障公民知情权、参与权，</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排除。通过督促整治污染、修复生态等行动有助于维护公共利益，推进法治政府建设，</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正确。检察机关的监督是法律监督，属于行政系统外部监督，材料未涉及政府内部监督机制，</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排除。通过诉前检察建议督促行政机关整改，对未整改的提起行政公益诉讼且获法院裁判支持，有助于推动行政机关依法履职，提升社会治理效能，</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4140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江苏连云港</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高一调研</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rPr>
              <a:t>数字时代，各种政务应用程序不断涌现，对于推进政务公开、优化政务服</a:t>
            </a:r>
            <a:r>
              <a:rPr lang="zh-CN" altLang="en-US">
                <a:latin typeface="黑体" panose="02010609060101010101" charset="-122"/>
                <a:ea typeface="黑体" panose="02010609060101010101" charset="-122"/>
              </a:rPr>
              <a:t>务、创新社会治理具有积极作用。然而，一些地方的政务数字化进程却变味走样：泛滥的工作群、眼花缭乱的政务平台、不同条线的网上材料填报任务</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基层干部疲于应付，深受</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指尖之苦</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。卸下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指尖</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之负需要（　　）</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建设公开公正的政府，杜绝暗箱操作</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B.</a:t>
            </a:r>
            <a:r>
              <a:rPr lang="zh-CN" altLang="en-US">
                <a:latin typeface="黑体" panose="02010609060101010101" charset="-122"/>
                <a:ea typeface="黑体" panose="02010609060101010101" charset="-122"/>
              </a:rPr>
              <a:t>建设务实高效的政府，避免形式主义</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C.</a:t>
            </a:r>
            <a:r>
              <a:rPr lang="zh-CN" altLang="en-US">
                <a:latin typeface="黑体" panose="02010609060101010101" charset="-122"/>
                <a:ea typeface="黑体" panose="02010609060101010101" charset="-122"/>
              </a:rPr>
              <a:t>建设执法严明的政府，坚持严格执法</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D.</a:t>
            </a:r>
            <a:r>
              <a:rPr lang="zh-CN" altLang="en-US">
                <a:latin typeface="黑体" panose="02010609060101010101" charset="-122"/>
                <a:ea typeface="黑体" panose="02010609060101010101" charset="-122"/>
              </a:rPr>
              <a:t>建设廉洁诚信的政府，避免朝令夕改</a:t>
            </a:r>
            <a:endParaRPr lang="zh-CN" altLang="en-US">
              <a:latin typeface="黑体" panose="02010609060101010101" charset="-122"/>
              <a:ea typeface="黑体" panose="02010609060101010101" charset="-122"/>
            </a:endParaRPr>
          </a:p>
        </p:txBody>
      </p:sp>
      <p:sp>
        <p:nvSpPr>
          <p:cNvPr id="4" name="文本框 3"/>
          <p:cNvSpPr txBox="1"/>
          <p:nvPr/>
        </p:nvSpPr>
        <p:spPr>
          <a:xfrm>
            <a:off x="2449830" y="215582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13740" y="4143375"/>
            <a:ext cx="10785475" cy="208407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【解析】本题考查法治政府的内涵、建设法治政府。建设公开公正的政府，重点在政务公开透明，题干强调政务数字化变味成形式主义让基层干部疲于应付，与公开公正无关，</a:t>
            </a: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排除。材料中政务数字化进程变味走样，出现工作群泛滥等问题，是形式主义作祟，解决这类问题需要建设务实高效的政府，</a:t>
            </a:r>
            <a:r>
              <a:rPr lang="en-US" altLang="zh-CN">
                <a:latin typeface="黑体" panose="02010609060101010101" charset="-122"/>
                <a:ea typeface="黑体" panose="02010609060101010101" charset="-122"/>
                <a:cs typeface="黑体" panose="02010609060101010101" charset="-122"/>
              </a:rPr>
              <a:t>B</a:t>
            </a:r>
            <a:r>
              <a:rPr lang="zh-CN" altLang="en-US">
                <a:latin typeface="黑体" panose="02010609060101010101" charset="-122"/>
                <a:ea typeface="黑体" panose="02010609060101010101" charset="-122"/>
                <a:cs typeface="黑体" panose="02010609060101010101" charset="-122"/>
              </a:rPr>
              <a:t>正确。建设执法严明的政府，重点在行政执法严格规范，和政务数字化形式主义问题无直接关系，</a:t>
            </a:r>
            <a:r>
              <a:rPr lang="en-US" altLang="zh-CN">
                <a:latin typeface="黑体" panose="02010609060101010101" charset="-122"/>
                <a:ea typeface="黑体" panose="02010609060101010101" charset="-122"/>
                <a:cs typeface="黑体" panose="02010609060101010101" charset="-122"/>
              </a:rPr>
              <a:t>C</a:t>
            </a:r>
            <a:r>
              <a:rPr lang="zh-CN" altLang="en-US">
                <a:latin typeface="黑体" panose="02010609060101010101" charset="-122"/>
                <a:ea typeface="黑体" panose="02010609060101010101" charset="-122"/>
                <a:cs typeface="黑体" panose="02010609060101010101" charset="-122"/>
              </a:rPr>
              <a:t>排除。建设廉洁诚信的政府，侧重政府廉洁和政策稳定，与解决政务数字化形式主义、减轻基层负担无直接关系，</a:t>
            </a:r>
            <a:r>
              <a:rPr lang="en-US" altLang="zh-CN">
                <a:latin typeface="黑体" panose="02010609060101010101" charset="-122"/>
                <a:ea typeface="黑体" panose="02010609060101010101" charset="-122"/>
                <a:cs typeface="黑体" panose="02010609060101010101" charset="-122"/>
              </a:rPr>
              <a:t>D</a:t>
            </a:r>
            <a:r>
              <a:rPr lang="zh-CN" altLang="en-US">
                <a:latin typeface="黑体" panose="02010609060101010101" charset="-122"/>
                <a:ea typeface="黑体" panose="02010609060101010101" charset="-122"/>
                <a:cs typeface="黑体" panose="02010609060101010101" charset="-122"/>
              </a:rPr>
              <a:t>排除。</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79830"/>
            <a:ext cx="10659745" cy="28022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6.[</a:t>
            </a:r>
            <a:r>
              <a:rPr lang="zh-CN" altLang="en-US">
                <a:latin typeface="仿宋" panose="02010609060101010101" charset="-122"/>
                <a:ea typeface="仿宋" panose="02010609060101010101" charset="-122"/>
                <a:cs typeface="仿宋" panose="02010609060101010101" charset="-122"/>
              </a:rPr>
              <a:t>安徽黄山</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漫画《虚多实少》（翟桂溪作）反映了一种不良工作作风。下列关于建设法治政府与克服此类不良作风关系的表述，正确的是（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此类不良作风违背法治政府智能高效的要求，应坚决摒弃</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克服</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虚多实少</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作风能使政府依法执政，打造法治政府</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建设法治政府要求政府坚持求真务实，着力纠正虚浮作风</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建设法治政府需要加强对权力监督，防止类似不良作风滋生</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6112510" y="144970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57885" y="4547870"/>
            <a:ext cx="10597515"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【解析】本题考查法治政府的内涵、建设法治政府。漫画《虚多实少》形象呈现了某些领导干部</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只搞表面、不重实质</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的形式主义不良作风，启示我们建设法治政府要求政府坚持求真务实，着力纠正虚浮作风；需要加强对权力监督，防止类似不良作风滋生，</a:t>
            </a:r>
            <a:r>
              <a:rPr lang="en-US" altLang="en-US">
                <a:latin typeface="黑体" panose="02010609060101010101" charset="-122"/>
                <a:ea typeface="黑体" panose="02010609060101010101" charset="-122"/>
                <a:cs typeface="黑体" panose="02010609060101010101" charset="-122"/>
              </a:rPr>
              <a:t>③④</a:t>
            </a:r>
            <a:r>
              <a:rPr lang="zh-CN" altLang="en-US">
                <a:latin typeface="黑体" panose="02010609060101010101" charset="-122"/>
                <a:ea typeface="黑体" panose="02010609060101010101" charset="-122"/>
                <a:cs typeface="黑体" panose="02010609060101010101" charset="-122"/>
              </a:rPr>
              <a:t>正确。</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虚多实少</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不良作风违背的是法治政府求真务实的要求，</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不选。依法执政的主体是党，政府依法行政，</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错误。</a:t>
            </a:r>
            <a:endParaRPr lang="zh-CN" altLang="en-US">
              <a:latin typeface="黑体" panose="02010609060101010101" charset="-122"/>
              <a:ea typeface="黑体" panose="02010609060101010101" charset="-122"/>
              <a:cs typeface="黑体" panose="02010609060101010101" charset="-122"/>
            </a:endParaRPr>
          </a:p>
        </p:txBody>
      </p:sp>
      <p:pic>
        <p:nvPicPr>
          <p:cNvPr id="5" name="图片 -2147482098"/>
          <p:cNvPicPr>
            <a:picLocks noChangeAspect="1"/>
          </p:cNvPicPr>
          <p:nvPr/>
        </p:nvPicPr>
        <p:blipFill>
          <a:blip r:embed="rId2"/>
          <a:stretch>
            <a:fillRect/>
          </a:stretch>
        </p:blipFill>
        <p:spPr>
          <a:xfrm>
            <a:off x="9749790" y="1956435"/>
            <a:ext cx="1705610" cy="1705610"/>
          </a:xfrm>
          <a:prstGeom prst="rect">
            <a:avLst/>
          </a:prstGeom>
          <a:noFill/>
          <a:ln w="9525">
            <a:noFill/>
          </a:ln>
        </p:spPr>
      </p:pic>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4b7ee623.fixed?pid=3712956c5&amp;color=195,214,0&amp;vtp=1&amp;bbb=1"/>
          <p:cNvSpPr/>
          <p:nvPr/>
        </p:nvSpPr>
        <p:spPr>
          <a:xfrm>
            <a:off x="963295" y="2492375"/>
            <a:ext cx="10266045" cy="1207135"/>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第一框</a:t>
            </a: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法治国家</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3175" y="379031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rPr>
              <a:t>对点上分</a:t>
            </a:r>
            <a:endPar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4b7ee623.fixed?pid=3712956c5&amp;color=195,214,0&amp;vtp=1&amp;bbb=1"/>
          <p:cNvSpPr/>
          <p:nvPr/>
        </p:nvSpPr>
        <p:spPr>
          <a:xfrm>
            <a:off x="963295" y="2962910"/>
            <a:ext cx="10266045" cy="1207135"/>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a:t>
            </a: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三框</a:t>
            </a: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法治社会</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3175" y="379031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rPr>
              <a:t>对点上分</a:t>
            </a:r>
            <a:endPar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30111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山西吕梁</a:t>
            </a:r>
            <a:r>
              <a:rPr lang="en-US" altLang="zh-CN">
                <a:latin typeface="仿宋" panose="02010609060101010101" charset="-122"/>
                <a:ea typeface="仿宋" panose="02010609060101010101" charset="-122"/>
                <a:cs typeface="仿宋" panose="02010609060101010101" charset="-122"/>
              </a:rPr>
              <a:t>2024</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敬老爱老、扶弱助残是中华民族的传统美德。近年来，各界积极推动无障碍环境建设，关心关爱老年人、残疾人等群体，提升其生活品质。在十四届全国人大常委会第三次会议上，无障碍环境建设法正式表决通过，为老年人、残疾人权益提供了有力的法治保障。可见，法治社会的建设（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坚持法律和道德相结合，推进以法治为保障的道德建设</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彰显法治的理性和温情，有利于维护好社会的公平正义</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不断强化法治对道德的支撑作用，以法治滋养道德精神</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强化道德在维护群众权益、化解社会矛盾中的权威地位</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1287145" y="243205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022350"/>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1  </a:t>
            </a:r>
            <a:r>
              <a:rPr lang="zh-CN" altLang="en-US" sz="2000" b="1">
                <a:latin typeface="黑体" panose="02010609060101010101" charset="-122"/>
                <a:ea typeface="黑体" panose="02010609060101010101" charset="-122"/>
                <a:cs typeface="黑体" panose="02010609060101010101" charset="-122"/>
              </a:rPr>
              <a:t>法治社会的内涵</a:t>
            </a:r>
            <a:endParaRPr lang="zh-CN" altLang="en-US" sz="2000" b="1">
              <a:latin typeface="黑体" panose="02010609060101010101" charset="-122"/>
              <a:ea typeface="黑体" panose="02010609060101010101" charset="-122"/>
              <a:cs typeface="黑体" panose="02010609060101010101" charset="-122"/>
            </a:endParaRPr>
          </a:p>
        </p:txBody>
      </p:sp>
      <p:sp>
        <p:nvSpPr>
          <p:cNvPr id="8" name="文本框 7"/>
          <p:cNvSpPr txBox="1"/>
          <p:nvPr/>
        </p:nvSpPr>
        <p:spPr>
          <a:xfrm>
            <a:off x="795655" y="4705350"/>
            <a:ext cx="10596880"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法治社会的内涵。将敬老爱老、扶弱助残的中华民族传统美德和无障碍环境建设法相结合，说明我们坚持法律和道德相结合，推进以法治为保障的道德建设，也彰显法治的理性和温情，有利于维护好社会的公平正义，</a:t>
            </a:r>
            <a:r>
              <a:rPr lang="en-US" altLang="en-US">
                <a:latin typeface="黑体" panose="02010609060101010101" charset="-122"/>
                <a:ea typeface="黑体" panose="02010609060101010101" charset="-122"/>
                <a:cs typeface="黑体" panose="02010609060101010101" charset="-122"/>
              </a:rPr>
              <a:t>①②</a:t>
            </a:r>
            <a:r>
              <a:rPr lang="zh-CN" altLang="en-US">
                <a:latin typeface="黑体" panose="02010609060101010101" charset="-122"/>
                <a:ea typeface="黑体" panose="02010609060101010101" charset="-122"/>
                <a:cs typeface="黑体" panose="02010609060101010101" charset="-122"/>
              </a:rPr>
              <a:t>符合题意；要不断强化道德对法治的支撑作用，以道德滋养法治精神，</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说法错误；法治社会的建设要强化法律在维护群众权益、化解社会矛盾中的权威地位，</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说法错误。</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8" grpId="0"/>
      <p:bldP spid="8" grpId="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9093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广东湛江</a:t>
            </a:r>
            <a:r>
              <a:rPr lang="en-US" altLang="zh-CN">
                <a:latin typeface="仿宋" panose="02010609060101010101" charset="-122"/>
                <a:ea typeface="仿宋" panose="02010609060101010101" charset="-122"/>
                <a:cs typeface="仿宋" panose="02010609060101010101" charset="-122"/>
              </a:rPr>
              <a:t>2024</a:t>
            </a:r>
            <a:r>
              <a:rPr lang="zh-CN" altLang="en-US">
                <a:latin typeface="仿宋" panose="02010609060101010101" charset="-122"/>
                <a:ea typeface="仿宋" panose="02010609060101010101" charset="-122"/>
                <a:cs typeface="仿宋" panose="02010609060101010101" charset="-122"/>
              </a:rPr>
              <a:t>高三月考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法治社会建设是实现国家治理体系和治理能力现代化的重要组成部分，是增强人民群众获得感、幸福感、安全感的重要举措，也是全面建设社会主义现代化国家、全面推进中华民族伟大复兴的必然要求和应有之义。法治社会意味着（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人民普遍依据法律主张自己的权利</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全社会对法律绝对信仰与遵从</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社会纠纷都通过诉讼得到有效解决</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公民的权利得以实现，义务得到履行</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6336030" y="184848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57885" y="4380865"/>
            <a:ext cx="10597515"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【解析】本题考查建设法治社会的内涵。法治社会中人民普遍依据法律主张自己的权利，公民的权利得以实现，义务得到履行，</a:t>
            </a:r>
            <a:r>
              <a:rPr lang="en-US" altLang="en-US">
                <a:latin typeface="黑体" panose="02010609060101010101" charset="-122"/>
                <a:ea typeface="黑体" panose="02010609060101010101" charset="-122"/>
                <a:cs typeface="黑体" panose="02010609060101010101" charset="-122"/>
              </a:rPr>
              <a:t>①④</a:t>
            </a:r>
            <a:r>
              <a:rPr lang="zh-CN" altLang="en-US">
                <a:latin typeface="黑体" panose="02010609060101010101" charset="-122"/>
                <a:ea typeface="黑体" panose="02010609060101010101" charset="-122"/>
                <a:cs typeface="黑体" panose="02010609060101010101" charset="-122"/>
              </a:rPr>
              <a:t>正确；法治社会是全社会对法律普遍信仰和遵从，</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说法过于绝对，不选；社会纠纷并不是都通过诉讼得到有效解决，可以通过和解、调解、仲裁、诉讼等各种合法手段解决，</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错误。</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51574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江苏淮安</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模拟</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近年来，为全面贯彻</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八五</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普法规划、创新普法宣传形式，浏阳市司法局积极探索非物质文化遗产与法治宣传教育融合发展，将法治元素编成歌词，融入花鼓戏，寓教于乐，让群众在潜移默化中接受法治文化的熏陶。浏阳市司法局的上述举措能够（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推动全社会树立法治意识</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有效传承中华传统法律文化</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增强全社会对法治的普遍信仰</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健全社会矛盾纠纷预防化解机制</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7725410" y="228536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139190"/>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2  </a:t>
            </a:r>
            <a:r>
              <a:rPr lang="zh-CN" altLang="en-US" sz="2000" b="1">
                <a:latin typeface="黑体" panose="02010609060101010101" charset="-122"/>
                <a:ea typeface="黑体" panose="02010609060101010101" charset="-122"/>
                <a:cs typeface="黑体" panose="02010609060101010101" charset="-122"/>
              </a:rPr>
              <a:t>建设法治社会</a:t>
            </a:r>
            <a:endParaRPr lang="zh-CN" altLang="en-US" sz="2000" b="1">
              <a:latin typeface="黑体" panose="02010609060101010101" charset="-122"/>
              <a:ea typeface="黑体" panose="02010609060101010101" charset="-122"/>
              <a:cs typeface="黑体" panose="02010609060101010101" charset="-122"/>
            </a:endParaRPr>
          </a:p>
        </p:txBody>
      </p:sp>
      <p:sp>
        <p:nvSpPr>
          <p:cNvPr id="8" name="文本框 7"/>
          <p:cNvSpPr txBox="1"/>
          <p:nvPr/>
        </p:nvSpPr>
        <p:spPr>
          <a:xfrm>
            <a:off x="795655" y="4705350"/>
            <a:ext cx="1059688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建设法治社会。浏阳市司法局积极探索非物质文化遗产与法治宣传教育融合发展，将法治元素编成歌词，融入花鼓戏，寓教于乐，让群众在潜移默化中接受法治文化的熏陶，这是深入开展法治宣传教育的表现，能够推动全社会树立法治意识，增强全社会对法治的普遍信仰，</a:t>
            </a:r>
            <a:r>
              <a:rPr lang="en-US" altLang="en-US" sz="1600">
                <a:latin typeface="黑体" panose="02010609060101010101" charset="-122"/>
                <a:ea typeface="黑体" panose="02010609060101010101" charset="-122"/>
                <a:cs typeface="黑体" panose="02010609060101010101" charset="-122"/>
              </a:rPr>
              <a:t>①③</a:t>
            </a:r>
            <a:r>
              <a:rPr lang="zh-CN" altLang="en-US" sz="1600">
                <a:latin typeface="黑体" panose="02010609060101010101" charset="-122"/>
                <a:ea typeface="黑体" panose="02010609060101010101" charset="-122"/>
                <a:cs typeface="黑体" panose="02010609060101010101" charset="-122"/>
              </a:rPr>
              <a:t>符合题意；题目没有涉及中华传统法律文化，且传承的应该是中华优秀传统法律文化，</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排除；题目与健全社会矛盾纠纷预防化解机制无直接关系，</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8" grpId="0"/>
      <p:bldP spid="8" grpId="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9093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rPr>
              <a:t>4.</a:t>
            </a:r>
            <a:r>
              <a:rPr lang="zh-CN" altLang="en-US">
                <a:latin typeface="黑体" panose="02010609060101010101" charset="-122"/>
                <a:ea typeface="黑体" panose="02010609060101010101" charset="-122"/>
              </a:rPr>
              <a:t>青岛市公安局市南分局创新推出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警格＋网格</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融合机制，推动基层警务力量深度嵌入网格管理体系，与社区、街道办事处、社会组织等携手合作。这一举措产生了良好效果，成功化解</a:t>
            </a:r>
            <a:r>
              <a:rPr lang="en-US" altLang="zh-CN">
                <a:latin typeface="黑体" panose="02010609060101010101" charset="-122"/>
                <a:ea typeface="黑体" panose="02010609060101010101" charset="-122"/>
              </a:rPr>
              <a:t>5000</a:t>
            </a:r>
            <a:r>
              <a:rPr lang="zh-CN" altLang="en-US">
                <a:latin typeface="黑体" panose="02010609060101010101" charset="-122"/>
                <a:ea typeface="黑体" panose="02010609060101010101" charset="-122"/>
              </a:rPr>
              <a:t>余起矛盾纠纷，显著提升了社会治理效能。</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警格＋网格</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融合机制的成功运行（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体现了政府创新社会治理方式，推进基层治理现代化</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充分发挥基层自治组织治理功能，保障居民民主权利</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替代传统社区管理模式，实现基层治理的深层次变革</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推动多元共治，增强社会治安防控的整体性和协同性</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7525385" y="183007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57885" y="4380865"/>
            <a:ext cx="10597515"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【解析】本题考查如何建设法治社会。</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警格＋网格</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融合机制创新社会治理方式，成功化解社会矛盾纠纷，显著提升了社会治理效能，推进了基层治理现代化，</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正确。材料强调公安机关与社区、街道办事处、社会组织等的合作，没有强调发挥基层自治组织治理功能以保障居民民主权利，</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警格＋网格</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融合机制是对传统社区管理模式的创新和完善，而不是替代传统社区管理模式，</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不选。</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警格＋网格</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融合机制推动基层警务力量与社区、街道办事处、社会组织等携手合作，体现了多元主体共同参与社会治理，能够增强社会治安防控的整体性和协同性，</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9093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河北衡水二中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开学考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2024</a:t>
            </a:r>
            <a:r>
              <a:rPr lang="zh-CN" altLang="en-US">
                <a:latin typeface="黑体" panose="02010609060101010101" charset="-122"/>
                <a:ea typeface="黑体" panose="02010609060101010101" charset="-122"/>
              </a:rPr>
              <a:t>年暑期，</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追着热剧去旅行</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跟着演出去旅行</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成为旅游新热点，新疆阿勒泰等多地旅游市场持续升温。与此同时，一些旅游过程中发生的道德失范问题也引发社会讨论。对此，越来越多的游客和商户运用法律手段向不文明行为说</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不</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。由此可见，加强旅游领域的法治建设有利于（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公民运用法律维权，推进全面依法治国的主体工程</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有效化解社会矛盾，不断提高社会治理法治化水平</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更好协调各方利益关系，推动我国由德治转向法治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建设法治社会，让全社会尊法、学法、守法、用法</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1927860" y="226758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57885" y="4569460"/>
            <a:ext cx="10597515"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【解析】本题考查建设法治社会的意义。全面依法治国的主体工程是建设法治政府，这与题干中加强旅游领域的法治建设无关，</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不选。</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一些旅游过程中发生的道德失范问题也引发社会讨论</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，表明加强旅游领域的法治建设能有效化解社会矛盾，不断提高社会治理法治化水平，</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正确。我国是坚持德治与法治相结合，坚持依法治国和以德治国相结合，既要发挥法律的规范作用，也要发挥道德的教化作用，</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由德治转向法治</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说法错误，</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不选。加强旅游领域的法治建设是建设法治社会的重要组成部分，有利于推动全社会尊法、学法、守法、用法，</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能力上分</a:t>
            </a:r>
            <a:endPar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90930"/>
            <a:ext cx="10659745" cy="28022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浙江浙南名校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法治社会是指法律得到公认和普遍遵从、社会治理依法开展、公共生活和谐有序的社会。在法治社会（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人们能自觉依据法律主张自己的权利，维护和实现公平正义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发生纠纷都能通过调解方式有效处理解决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全体公民认可和接受法律，一定能遏制违法犯罪行为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要健全社会矛盾纠纷预防化解机制，引导和支持人们理性表达诉求</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③④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4079240" y="148717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57885" y="4168140"/>
            <a:ext cx="10597515" cy="175196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【解析】本题考查如何建设法治社会、法治社会的内涵。在法治社会，法律得到公认和普遍遵从，人们能自觉依据法律主张自己的权利，维护和实现公平正义，</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正确。发生纠纷都能通过调解方式有效处理解决表述过于绝对，</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不选。在法治社会中，全体公民、社会组织对于法律发自内心地认可和接受，但一定能遏制违法犯罪行为说法过于绝对，</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不选。法治社会中，要实现社会治理依法开展、公共生活和谐有序，就需要健全矛盾纠纷预防化解机制，引导和支持人们理性表达诉求，</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正确。</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37285"/>
            <a:ext cx="10659745" cy="28022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辽宁抚顺六校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M</a:t>
            </a:r>
            <a:r>
              <a:rPr lang="zh-CN" altLang="en-US">
                <a:latin typeface="黑体" panose="02010609060101010101" charset="-122"/>
                <a:ea typeface="黑体" panose="02010609060101010101" charset="-122"/>
              </a:rPr>
              <a:t>省大力推进</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和为贵</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调解室建设，把</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儒学治乡</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融入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依法治村</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，选拔、培养</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法治带头人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和</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法律明白人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超</a:t>
            </a:r>
            <a:r>
              <a:rPr lang="en-US" altLang="zh-CN">
                <a:latin typeface="黑体" panose="02010609060101010101" charset="-122"/>
                <a:ea typeface="黑体" panose="02010609060101010101" charset="-122"/>
              </a:rPr>
              <a:t>26</a:t>
            </a:r>
            <a:r>
              <a:rPr lang="zh-CN" altLang="en-US">
                <a:latin typeface="黑体" panose="02010609060101010101" charset="-122"/>
                <a:ea typeface="黑体" panose="02010609060101010101" charset="-122"/>
              </a:rPr>
              <a:t>万名，法治乡村建设基础更加牢固。可见，</a:t>
            </a:r>
            <a:r>
              <a:rPr lang="en-US" altLang="zh-CN">
                <a:latin typeface="黑体" panose="02010609060101010101" charset="-122"/>
                <a:ea typeface="黑体" panose="02010609060101010101" charset="-122"/>
              </a:rPr>
              <a:t>M</a:t>
            </a:r>
            <a:r>
              <a:rPr lang="zh-CN" altLang="en-US">
                <a:latin typeface="黑体" panose="02010609060101010101" charset="-122"/>
                <a:ea typeface="黑体" panose="02010609060101010101" charset="-122"/>
              </a:rPr>
              <a:t>省（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切实提高基层社会治理法治化水平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强化道德在化解矛盾中的权威地位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坚持依法治省和以德治省相结合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强化法律对道德建设的促进作用</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10743565" y="151892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260850"/>
            <a:ext cx="10597515" cy="175196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【解析】本题考查法治社会的内涵、如何建设法治社会。建设调解室、推进</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依法治村</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、培养</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法治带头人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和</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法律明白人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，均体现了</a:t>
            </a:r>
            <a:r>
              <a:rPr lang="en-US" altLang="zh-CN">
                <a:latin typeface="黑体" panose="02010609060101010101" charset="-122"/>
                <a:ea typeface="黑体" panose="02010609060101010101" charset="-122"/>
                <a:cs typeface="黑体" panose="02010609060101010101" charset="-122"/>
              </a:rPr>
              <a:t>M</a:t>
            </a:r>
            <a:r>
              <a:rPr lang="zh-CN" altLang="en-US">
                <a:latin typeface="黑体" panose="02010609060101010101" charset="-122"/>
                <a:ea typeface="黑体" panose="02010609060101010101" charset="-122"/>
                <a:cs typeface="黑体" panose="02010609060101010101" charset="-122"/>
              </a:rPr>
              <a:t>省通过法治手段提升基层治理能力，</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正确。将</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儒学治乡</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德治</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融入</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依法治村</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法治</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，既强调法律的规范作用，又发挥道德的教化功能，体现了法治与德治相结合的治理理念，</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正确。应是强化法律在化解社会矛盾中的权威地位，</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排除。题干强调将德治融入法治，体现法治与德治的融合，未强调法律对道德的促进作用，</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不选。</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30630"/>
            <a:ext cx="10659745" cy="284607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rPr>
              <a:t>3.</a:t>
            </a:r>
            <a:r>
              <a:rPr lang="zh-CN" altLang="en-US" sz="1600">
                <a:latin typeface="黑体" panose="02010609060101010101" charset="-122"/>
                <a:ea typeface="黑体" panose="02010609060101010101" charset="-122"/>
              </a:rPr>
              <a:t>近年来，苏州工业园区社会事业局联合园区法院创新设立</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社区治理法治实训基地</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，以专业化实训培养法治社工，提升社工调解社区矛盾纠纷的能力。面对社工调解缺乏权威性这一</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痛点</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，园区在全国首创法治社工分阶培养和评定制度，构建阶梯式的法治社工培养和评定体系，让法治社工持证上岗。这一做法（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通过联调联处机制凝聚基层多元解纷合力</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将基层治理人才资源与法院解纷经验资源相结合</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致力于提升基层纠纷化解能力，推动基层民主实践发展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能提高居民对法治社工调解的认可度，助力基层善治</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②④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8375015" y="183451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57885" y="4138295"/>
            <a:ext cx="10597515"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【解析】本题考查如何建设法治社会。题干强调苏州工业园区社会事业局联合园区法院培养社工，发挥法治社工的调解作用，未涉及凝聚基层多元解纷合力，</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排除。苏州工业园区社会事业局联合园区法院以专业化实训培养法治社工，体现了将基层治理人才资源与法院解纷经验资源相结合，通过专业化实训培养法治社工，</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正确。材料强调培养法治社工，提升基层纠纷化解能力，没有体现基层民主实践</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如民主决策、民主选举等</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的相关内容，</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排除。面对社工调解缺乏权威性的问题，园区在全国首创法治社工分阶培养和评定制度，构建阶梯式的法治社工培养和评定体系，这有利于提升法治社会化解纠纷的能力，提高居民对法治社工调解的认可度，助力基层善治，</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50368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陕西榆林</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法治是人类政治文明的重要成果。实施依法治国基本方略、建设社会主义法治国家，既是经济发展、社会进步的客观要求，也是巩固党的执政地位、确保国家长治久安的根本保障。下面对法治国家的基本内涵理解正确的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坚持权力至上</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坚持良法之治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保障公民的所有权益</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规范国家权力的运行</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5182870" y="223393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2134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1  </a:t>
            </a:r>
            <a:r>
              <a:rPr lang="zh-CN" altLang="en-US" sz="2000" b="1">
                <a:latin typeface="黑体" panose="02010609060101010101" charset="-122"/>
                <a:ea typeface="黑体" panose="02010609060101010101" charset="-122"/>
                <a:cs typeface="黑体" panose="02010609060101010101" charset="-122"/>
              </a:rPr>
              <a:t>法治国家的内涵</a:t>
            </a:r>
            <a:endParaRPr lang="zh-CN" altLang="en-US" sz="2000" b="1">
              <a:latin typeface="黑体" panose="02010609060101010101" charset="-122"/>
              <a:ea typeface="黑体" panose="02010609060101010101" charset="-122"/>
              <a:cs typeface="黑体" panose="02010609060101010101" charset="-122"/>
            </a:endParaRPr>
          </a:p>
        </p:txBody>
      </p:sp>
      <p:sp>
        <p:nvSpPr>
          <p:cNvPr id="8" name="文本框 7"/>
          <p:cNvSpPr txBox="1"/>
          <p:nvPr/>
        </p:nvSpPr>
        <p:spPr>
          <a:xfrm>
            <a:off x="916305" y="4880610"/>
            <a:ext cx="10476230" cy="75565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【解析】本题考查法治国家的内涵。根据所学知识可知，法治国家的内涵有坚持宪法法律至上、坚持良法之治、尊重和保障公民权利、规范国家权力的运行，</a:t>
            </a:r>
            <a:r>
              <a:rPr lang="en-US" altLang="en-US">
                <a:latin typeface="黑体" panose="02010609060101010101" charset="-122"/>
                <a:ea typeface="黑体" panose="02010609060101010101" charset="-122"/>
                <a:cs typeface="黑体" panose="02010609060101010101" charset="-122"/>
              </a:rPr>
              <a:t>①③</a:t>
            </a:r>
            <a:r>
              <a:rPr lang="zh-CN" altLang="en-US">
                <a:latin typeface="黑体" panose="02010609060101010101" charset="-122"/>
                <a:ea typeface="黑体" panose="02010609060101010101" charset="-122"/>
                <a:cs typeface="黑体" panose="02010609060101010101" charset="-122"/>
              </a:rPr>
              <a:t>错误，</a:t>
            </a:r>
            <a:r>
              <a:rPr lang="en-US" altLang="en-US">
                <a:latin typeface="黑体" panose="02010609060101010101" charset="-122"/>
                <a:ea typeface="黑体" panose="02010609060101010101" charset="-122"/>
                <a:cs typeface="黑体" panose="02010609060101010101" charset="-122"/>
              </a:rPr>
              <a:t>②④</a:t>
            </a:r>
            <a:r>
              <a:rPr lang="zh-CN" altLang="en-US">
                <a:latin typeface="黑体" panose="02010609060101010101" charset="-122"/>
                <a:ea typeface="黑体" panose="02010609060101010101" charset="-122"/>
                <a:cs typeface="黑体" panose="02010609060101010101" charset="-122"/>
              </a:rPr>
              <a:t>正确。</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8" grpId="0"/>
      <p:bldP spid="8" grpId="1"/>
    </p:bld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3063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河北雄安十校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5</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29</a:t>
            </a:r>
            <a:r>
              <a:rPr lang="zh-CN" altLang="en-US">
                <a:latin typeface="黑体" panose="02010609060101010101" charset="-122"/>
                <a:ea typeface="黑体" panose="02010609060101010101" charset="-122"/>
              </a:rPr>
              <a:t>日，司法部发布的信息显示，我国各级司法行政机关着力强化未成年人法律援助工作，服务质效显著提升。</a:t>
            </a:r>
            <a:r>
              <a:rPr lang="en-US" altLang="zh-CN">
                <a:latin typeface="黑体" panose="02010609060101010101" charset="-122"/>
                <a:ea typeface="黑体" panose="02010609060101010101" charset="-122"/>
              </a:rPr>
              <a:t>2024</a:t>
            </a:r>
            <a:r>
              <a:rPr lang="zh-CN" altLang="en-US">
                <a:latin typeface="黑体" panose="02010609060101010101" charset="-122"/>
                <a:ea typeface="黑体" panose="02010609060101010101" charset="-122"/>
              </a:rPr>
              <a:t>年，全国法律援助机构共组织办理未成年人法律援助案件</a:t>
            </a:r>
            <a:r>
              <a:rPr lang="en-US" altLang="zh-CN">
                <a:latin typeface="黑体" panose="02010609060101010101" charset="-122"/>
                <a:ea typeface="黑体" panose="02010609060101010101" charset="-122"/>
              </a:rPr>
              <a:t>18</a:t>
            </a:r>
            <a:r>
              <a:rPr lang="zh-CN" altLang="en-US">
                <a:latin typeface="黑体" panose="02010609060101010101" charset="-122"/>
                <a:ea typeface="黑体" panose="02010609060101010101" charset="-122"/>
              </a:rPr>
              <a:t>万件，为未成年人提供法律咨询近</a:t>
            </a:r>
            <a:r>
              <a:rPr lang="en-US" altLang="zh-CN">
                <a:latin typeface="黑体" panose="02010609060101010101" charset="-122"/>
                <a:ea typeface="黑体" panose="02010609060101010101" charset="-122"/>
              </a:rPr>
              <a:t>14</a:t>
            </a:r>
            <a:r>
              <a:rPr lang="zh-CN" altLang="en-US">
                <a:latin typeface="黑体" panose="02010609060101010101" charset="-122"/>
                <a:ea typeface="黑体" panose="02010609060101010101" charset="-122"/>
              </a:rPr>
              <a:t>万人次。强化未成年人法律援助工作（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能够为未成年人健康成长构筑法治屏障，杜绝其违法犯罪行为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是司法机关努力化解社会矛盾，营造和谐有序的社会环境的体现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有助于构建完备的法律服务体系，切实保护未成年人合法权益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是社会公平正义的体现，有利于推进法治社会建设向纵深发展</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9361170" y="200596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57885" y="4584065"/>
            <a:ext cx="10597515"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【解析】本题考查建设法治社会。杜绝未成年人违法犯罪行为的说法过于绝对，</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不选。材料中的主体是司法行政机关</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如司法部、司法局等</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，属于政府职能部门，而非司法机关</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人民法院和人民检察院</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不选。强化未成年人法律援助工作，有助于构建完备的法律服务体系，切实保护未成年人合法权益，是社会公平正义的体现，有利于推进法治社会建设向纵深发展，</a:t>
            </a:r>
            <a:r>
              <a:rPr lang="en-US" altLang="en-US">
                <a:latin typeface="黑体" panose="02010609060101010101" charset="-122"/>
                <a:ea typeface="黑体" panose="02010609060101010101" charset="-122"/>
                <a:cs typeface="黑体" panose="02010609060101010101" charset="-122"/>
              </a:rPr>
              <a:t>③④</a:t>
            </a:r>
            <a:r>
              <a:rPr lang="zh-CN" altLang="en-US">
                <a:latin typeface="黑体" panose="02010609060101010101" charset="-122"/>
                <a:ea typeface="黑体" panose="02010609060101010101" charset="-122"/>
                <a:cs typeface="黑体" panose="02010609060101010101" charset="-122"/>
              </a:rPr>
              <a:t>符合题意。</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3950"/>
            <a:ext cx="10659745" cy="43516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天津武清区</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阅读材料，完成下列要求。</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楷体" panose="02010609060101010101" charset="-122"/>
                <a:ea typeface="楷体" panose="02010609060101010101" charset="-122"/>
                <a:cs typeface="楷体" panose="02010609060101010101" charset="-122"/>
              </a:rPr>
              <a:t>    </a:t>
            </a:r>
            <a:r>
              <a:rPr lang="zh-CN" altLang="en-US">
                <a:latin typeface="楷体" panose="02010609060101010101" charset="-122"/>
                <a:ea typeface="楷体" panose="02010609060101010101" charset="-122"/>
                <a:cs typeface="楷体" panose="02010609060101010101" charset="-122"/>
              </a:rPr>
              <a:t>《</a:t>
            </a:r>
            <a:r>
              <a:rPr lang="en-US" altLang="zh-CN">
                <a:latin typeface="楷体" panose="02010609060101010101" charset="-122"/>
                <a:ea typeface="楷体" panose="02010609060101010101" charset="-122"/>
                <a:cs typeface="楷体" panose="02010609060101010101" charset="-122"/>
              </a:rPr>
              <a:t>T</a:t>
            </a:r>
            <a:r>
              <a:rPr lang="zh-CN" altLang="en-US">
                <a:latin typeface="楷体" panose="02010609060101010101" charset="-122"/>
                <a:ea typeface="楷体" panose="02010609060101010101" charset="-122"/>
                <a:cs typeface="楷体" panose="02010609060101010101" charset="-122"/>
              </a:rPr>
              <a:t>市法治社会建设实施纲要（</a:t>
            </a:r>
            <a:r>
              <a:rPr lang="en-US" altLang="zh-CN">
                <a:latin typeface="楷体" panose="02010609060101010101" charset="-122"/>
                <a:ea typeface="楷体" panose="02010609060101010101" charset="-122"/>
                <a:cs typeface="楷体" panose="02010609060101010101" charset="-122"/>
              </a:rPr>
              <a:t>2021—2025</a:t>
            </a:r>
            <a:r>
              <a:rPr lang="zh-CN" altLang="en-US">
                <a:latin typeface="楷体" panose="02010609060101010101" charset="-122"/>
                <a:ea typeface="楷体" panose="02010609060101010101" charset="-122"/>
                <a:cs typeface="楷体" panose="02010609060101010101" charset="-122"/>
              </a:rPr>
              <a:t>年）》提出形成符合</a:t>
            </a:r>
            <a:r>
              <a:rPr lang="en-US" altLang="zh-CN">
                <a:latin typeface="楷体" panose="02010609060101010101" charset="-122"/>
                <a:ea typeface="楷体" panose="02010609060101010101" charset="-122"/>
                <a:cs typeface="楷体" panose="02010609060101010101" charset="-122"/>
              </a:rPr>
              <a:t>T</a:t>
            </a:r>
            <a:r>
              <a:rPr lang="zh-CN" altLang="en-US">
                <a:latin typeface="楷体" panose="02010609060101010101" charset="-122"/>
                <a:ea typeface="楷体" panose="02010609060101010101" charset="-122"/>
                <a:cs typeface="楷体" panose="02010609060101010101" charset="-122"/>
              </a:rPr>
              <a:t>市实际、体现时代特征、人民群众满意的法治社会建设生动局面，为</a:t>
            </a:r>
            <a:r>
              <a:rPr lang="en-US" altLang="zh-CN">
                <a:latin typeface="楷体" panose="02010609060101010101" charset="-122"/>
                <a:ea typeface="楷体" panose="02010609060101010101" charset="-122"/>
                <a:cs typeface="楷体" panose="02010609060101010101" charset="-122"/>
              </a:rPr>
              <a:t>2035</a:t>
            </a:r>
            <a:r>
              <a:rPr lang="zh-CN" altLang="en-US">
                <a:latin typeface="楷体" panose="02010609060101010101" charset="-122"/>
                <a:ea typeface="楷体" panose="02010609060101010101" charset="-122"/>
                <a:cs typeface="楷体" panose="02010609060101010101" charset="-122"/>
              </a:rPr>
              <a:t>年全面建成法治建设先行区奠定坚实基础。为此，</a:t>
            </a:r>
            <a:r>
              <a:rPr lang="en-US" altLang="zh-CN">
                <a:latin typeface="楷体" panose="02010609060101010101" charset="-122"/>
                <a:ea typeface="楷体" panose="02010609060101010101" charset="-122"/>
                <a:cs typeface="楷体" panose="02010609060101010101" charset="-122"/>
              </a:rPr>
              <a:t>T</a:t>
            </a:r>
            <a:r>
              <a:rPr lang="zh-CN" altLang="en-US">
                <a:latin typeface="楷体" panose="02010609060101010101" charset="-122"/>
                <a:ea typeface="楷体" panose="02010609060101010101" charset="-122"/>
                <a:cs typeface="楷体" panose="02010609060101010101" charset="-122"/>
              </a:rPr>
              <a:t>市深入开展普法宣传，制定实施全市</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八五</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普法规划，推进</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智慧普法</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平台应用和</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津门普法</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平台建设；大力支持通过规约章程引导行为，加强市民公约、居民公约、村规民约、行业规范、社会组织章程等社会规范建设；降低法律援助门槛，扩大法律援助范围，加强公共法律服务实体平台、热线平台、网络平台等基础设施建设；加强人民调解组织建设，发挥律师、基层法律服务工作者的作用，健全村（居）法律顾问制度，加快推进村（居）法律顾问全覆盖，健全多元化纠纷解决机制，引导人们办事依法、遇事找法、解决问题用法、化解矛盾靠法，实现社会和谐。有观点认为，随着我国在数字治理方面的政策和法规不断完善，就能实现我国数字治理法治化。</a:t>
            </a:r>
            <a:r>
              <a:rPr lang="zh-CN" altLang="en-US">
                <a:latin typeface="黑体" panose="02010609060101010101" charset="-122"/>
                <a:ea typeface="黑体" panose="02010609060101010101" charset="-122"/>
              </a:rPr>
              <a:t>结合材料，运用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法治社会</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的知识，谈谈</a:t>
            </a:r>
            <a:r>
              <a:rPr lang="en-US" altLang="zh-CN">
                <a:latin typeface="黑体" panose="02010609060101010101" charset="-122"/>
                <a:ea typeface="黑体" panose="02010609060101010101" charset="-122"/>
              </a:rPr>
              <a:t>T</a:t>
            </a:r>
            <a:r>
              <a:rPr lang="zh-CN" altLang="en-US">
                <a:latin typeface="黑体" panose="02010609060101010101" charset="-122"/>
                <a:ea typeface="黑体" panose="02010609060101010101" charset="-122"/>
              </a:rPr>
              <a:t>市是如何建设法治社会的。（</a:t>
            </a:r>
            <a:r>
              <a:rPr lang="en-US" altLang="zh-CN">
                <a:latin typeface="黑体" panose="02010609060101010101" charset="-122"/>
                <a:ea typeface="黑体" panose="02010609060101010101" charset="-122"/>
              </a:rPr>
              <a:t>8</a:t>
            </a:r>
            <a:r>
              <a:rPr lang="zh-CN" altLang="en-US">
                <a:latin typeface="黑体" panose="02010609060101010101" charset="-122"/>
                <a:ea typeface="黑体" panose="02010609060101010101" charset="-122"/>
              </a:rPr>
              <a:t>分）</a:t>
            </a:r>
            <a:endParaRPr lang="zh-CN" altLang="en-US">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en-US">
                <a:solidFill>
                  <a:srgbClr val="FF0000"/>
                </a:solidFill>
                <a:latin typeface="黑体" panose="02010609060101010101" charset="-122"/>
                <a:ea typeface="黑体" panose="02010609060101010101" charset="-122"/>
              </a:rPr>
              <a:t>①</a:t>
            </a:r>
            <a:r>
              <a:rPr lang="en-US" altLang="zh-CN">
                <a:solidFill>
                  <a:srgbClr val="FF0000"/>
                </a:solidFill>
                <a:latin typeface="黑体" panose="02010609060101010101" charset="-122"/>
                <a:ea typeface="黑体" panose="02010609060101010101" charset="-122"/>
              </a:rPr>
              <a:t>T</a:t>
            </a:r>
            <a:r>
              <a:rPr lang="zh-CN" altLang="en-US">
                <a:solidFill>
                  <a:srgbClr val="FF0000"/>
                </a:solidFill>
                <a:latin typeface="黑体" panose="02010609060101010101" charset="-122"/>
                <a:ea typeface="黑体" panose="02010609060101010101" charset="-122"/>
              </a:rPr>
              <a:t>市通过制定实施普法规划，推进普法平台应用和建设，深入开展法治宣传教育，推动全社会树立法治意识。</a:t>
            </a:r>
            <a:r>
              <a:rPr lang="en-US" altLang="en-US">
                <a:solidFill>
                  <a:srgbClr val="FF0000"/>
                </a:solidFill>
                <a:latin typeface="黑体" panose="02010609060101010101" charset="-122"/>
                <a:ea typeface="黑体" panose="02010609060101010101" charset="-122"/>
              </a:rPr>
              <a:t>②</a:t>
            </a:r>
            <a:r>
              <a:rPr lang="en-US" altLang="zh-CN">
                <a:solidFill>
                  <a:srgbClr val="FF0000"/>
                </a:solidFill>
                <a:latin typeface="黑体" panose="02010609060101010101" charset="-122"/>
                <a:ea typeface="黑体" panose="02010609060101010101" charset="-122"/>
              </a:rPr>
              <a:t>T</a:t>
            </a:r>
            <a:r>
              <a:rPr lang="zh-CN" altLang="en-US">
                <a:solidFill>
                  <a:srgbClr val="FF0000"/>
                </a:solidFill>
                <a:latin typeface="黑体" panose="02010609060101010101" charset="-122"/>
                <a:ea typeface="黑体" panose="02010609060101010101" charset="-122"/>
              </a:rPr>
              <a:t>市通过规约章程引导行为，加强社会规范建设，确保社会管理的规范化、制度化，提升社会治理的法治化水平。</a:t>
            </a:r>
            <a:r>
              <a:rPr lang="en-US" altLang="en-US">
                <a:solidFill>
                  <a:srgbClr val="FF0000"/>
                </a:solidFill>
                <a:latin typeface="黑体" panose="02010609060101010101" charset="-122"/>
                <a:ea typeface="黑体" panose="02010609060101010101" charset="-122"/>
              </a:rPr>
              <a:t>③</a:t>
            </a:r>
            <a:r>
              <a:rPr lang="en-US" altLang="zh-CN">
                <a:solidFill>
                  <a:srgbClr val="FF0000"/>
                </a:solidFill>
                <a:latin typeface="黑体" panose="02010609060101010101" charset="-122"/>
                <a:ea typeface="黑体" panose="02010609060101010101" charset="-122"/>
              </a:rPr>
              <a:t>T</a:t>
            </a:r>
            <a:r>
              <a:rPr lang="zh-CN" altLang="en-US">
                <a:solidFill>
                  <a:srgbClr val="FF0000"/>
                </a:solidFill>
                <a:latin typeface="黑体" panose="02010609060101010101" charset="-122"/>
                <a:ea typeface="黑体" panose="02010609060101010101" charset="-122"/>
              </a:rPr>
              <a:t>市通过降低法律援助门槛，扩大法律援助范围，加强公共法律服务实体平台、热线平台、网络平台等基础设施建设，建设完备的法律服务体系，保障人民群众获得及时有效的法律帮助。</a:t>
            </a:r>
            <a:r>
              <a:rPr lang="en-US" altLang="en-US">
                <a:solidFill>
                  <a:srgbClr val="FF0000"/>
                </a:solidFill>
                <a:latin typeface="黑体" panose="02010609060101010101" charset="-122"/>
                <a:ea typeface="黑体" panose="02010609060101010101" charset="-122"/>
              </a:rPr>
              <a:t>④</a:t>
            </a:r>
            <a:r>
              <a:rPr lang="en-US" altLang="zh-CN">
                <a:solidFill>
                  <a:srgbClr val="FF0000"/>
                </a:solidFill>
                <a:latin typeface="黑体" panose="02010609060101010101" charset="-122"/>
                <a:ea typeface="黑体" panose="02010609060101010101" charset="-122"/>
              </a:rPr>
              <a:t>T</a:t>
            </a:r>
            <a:r>
              <a:rPr lang="zh-CN" altLang="en-US">
                <a:solidFill>
                  <a:srgbClr val="FF0000"/>
                </a:solidFill>
                <a:latin typeface="黑体" panose="02010609060101010101" charset="-122"/>
                <a:ea typeface="黑体" panose="02010609060101010101" charset="-122"/>
              </a:rPr>
              <a:t>市健全多元化纠纷解决机制，引导人们办事依法、遇事找法、解决问题用法、化解矛盾靠法，有利于维护社会和谐稳定。</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每点</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分，共</a:t>
            </a:r>
            <a:r>
              <a:rPr lang="en-US" altLang="zh-CN">
                <a:solidFill>
                  <a:srgbClr val="FF0000"/>
                </a:solidFill>
                <a:latin typeface="黑体" panose="02010609060101010101" charset="-122"/>
                <a:ea typeface="黑体" panose="02010609060101010101" charset="-122"/>
              </a:rPr>
              <a:t>8</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4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495425" y="1911985"/>
            <a:ext cx="9201150" cy="3042920"/>
          </a:xfrm>
          <a:prstGeom prst="rect">
            <a:avLst/>
          </a:prstGeom>
        </p:spPr>
        <p:txBody>
          <a:bodyPr wrap="square">
            <a:noAutofit/>
          </a:bodyPr>
          <a:p>
            <a:pPr indent="0" algn="just" defTabSz="266700" fontAlgn="auto">
              <a:lnSpc>
                <a:spcPts val="27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【解析】本题考查建设法治社会。关键信息</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T</a:t>
            </a:r>
            <a:r>
              <a:rPr lang="zh-CN" altLang="en-US">
                <a:latin typeface="黑体" panose="02010609060101010101" charset="-122"/>
                <a:ea typeface="黑体" panose="02010609060101010101" charset="-122"/>
                <a:cs typeface="黑体" panose="02010609060101010101" charset="-122"/>
              </a:rPr>
              <a:t>市深入开展普法宣传，制定实施全市</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八五</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普法规划，推进</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智慧普法</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平台应用和</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津门普法</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平台建设</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可从开展法治宣传教育，推动全社会树立法治意识的角度来分析。关键信息</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：大力支持通过规约章程引导行为，加强市民公约、居民公约、村规民约、行业规范、社会组织章程等社会规范建设</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可从加强社会规范建设，提升社会治理的法治化水平的角度来分析。关键信息</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：降低法律援助门槛，扩大法律援助范围，加强公共法律服务实体平台、热线平台、网络平台等基础设施建设</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可从建设完备的法律服务体系，保障人民群众获得及时有效的法律帮助的角度来分析。关键信息</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：加强人民调解组织建设，发挥律师、基层法律服务工作者的作用，健全村</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居</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法律顾问制度，加快推进村</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居</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法律顾问全覆盖，健全多元化纠纷解决机制，引导人们办事依法、遇事找法、解决问题用法、化解矛盾靠法</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可从健全社会矛盾纠纷预防化解机制角度来分析。</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易错上分</a:t>
            </a:r>
            <a:endPar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434465"/>
            <a:ext cx="10238105" cy="3511550"/>
          </a:xfrm>
          <a:prstGeom prst="rect">
            <a:avLst/>
          </a:prstGeom>
          <a:noFill/>
        </p:spPr>
        <p:txBody>
          <a:bodyPr wrap="square" rtlCol="0">
            <a:noAutofit/>
          </a:bodyPr>
          <a:p>
            <a:pPr indent="0" algn="just" fontAlgn="auto">
              <a:lnSpc>
                <a:spcPct val="150000"/>
              </a:lnSpc>
            </a:pPr>
            <a:r>
              <a:rPr lang="en-US" altLang="zh-CN" sz="1600">
                <a:latin typeface="仿宋" panose="02010609060101010101" charset="-122"/>
                <a:ea typeface="仿宋" panose="02010609060101010101" charset="-122"/>
              </a:rPr>
              <a:t>1.</a:t>
            </a:r>
            <a:r>
              <a:rPr lang="zh-CN" altLang="en-US" sz="1600">
                <a:latin typeface="黑体" panose="02010609060101010101" charset="-122"/>
                <a:ea typeface="黑体" panose="02010609060101010101" charset="-122"/>
              </a:rPr>
              <a:t>在《法治中国建设规划（</a:t>
            </a:r>
            <a:r>
              <a:rPr lang="en-US" altLang="zh-CN" sz="1600">
                <a:latin typeface="黑体" panose="02010609060101010101" charset="-122"/>
                <a:ea typeface="黑体" panose="02010609060101010101" charset="-122"/>
              </a:rPr>
              <a:t>2020—2025</a:t>
            </a:r>
            <a:r>
              <a:rPr lang="zh-CN" altLang="en-US" sz="1600">
                <a:latin typeface="黑体" panose="02010609060101010101" charset="-122"/>
                <a:ea typeface="黑体" panose="02010609060101010101" charset="-122"/>
              </a:rPr>
              <a:t>年）》中明确提出要研究制定行政程序法。在行政过程中，应当切实贯彻正当行政程序的理念，不断推进行政程序法的研究和制定，有效落实既有的程序法规范，推进重点领域的行政程序立法，完善行政程序各重要组成部分的法律规范，逐渐形成行之有效的行政程序法体系。研究制定行政程序法（　　）</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能使政府更好维护平等民事主体的利益</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要立足实践，简化行政程序，缩减政府职能</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需要扩大政府的权利与义务、权力与责任</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旨在推进法治政府建设，提高国家治理的法治化水平</a:t>
            </a:r>
            <a:endParaRPr lang="zh-CN" altLang="en-US" sz="1600">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p:txBody>
      </p:sp>
      <p:sp>
        <p:nvSpPr>
          <p:cNvPr id="5" name="文本框 4"/>
          <p:cNvSpPr txBox="1"/>
          <p:nvPr/>
        </p:nvSpPr>
        <p:spPr>
          <a:xfrm>
            <a:off x="1069340" y="1035685"/>
            <a:ext cx="8053705"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1  </a:t>
            </a:r>
            <a:r>
              <a:rPr lang="zh-CN" altLang="en-US" sz="2000" b="1">
                <a:latin typeface="黑体" panose="02010609060101010101" charset="-122"/>
                <a:ea typeface="黑体" panose="02010609060101010101" charset="-122"/>
                <a:cs typeface="黑体" panose="02010609060101010101" charset="-122"/>
              </a:rPr>
              <a:t>不能正确理解政府职能的固定性</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1290955" y="250571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9" name="文本框 8"/>
          <p:cNvSpPr txBox="1"/>
          <p:nvPr/>
        </p:nvSpPr>
        <p:spPr>
          <a:xfrm>
            <a:off x="1068705" y="4789170"/>
            <a:ext cx="10239375"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建设法治政府。完善行政程序各重要组成部分的法律规范，逐渐形成行之有效的行政程序法体系。研究制定行政程序法能使政府更好维护平等民事主体的利益；旨在推进法治政府建设，提高国家治理的法治化水平，</a:t>
            </a:r>
            <a:r>
              <a:rPr lang="en-US" altLang="en-US" sz="1600">
                <a:latin typeface="黑体" panose="02010609060101010101" charset="-122"/>
                <a:ea typeface="黑体" panose="02010609060101010101" charset="-122"/>
                <a:cs typeface="黑体" panose="02010609060101010101" charset="-122"/>
              </a:rPr>
              <a:t>①④</a:t>
            </a:r>
            <a:r>
              <a:rPr lang="zh-CN" altLang="en-US" sz="1600">
                <a:latin typeface="黑体" panose="02010609060101010101" charset="-122"/>
                <a:ea typeface="黑体" panose="02010609060101010101" charset="-122"/>
                <a:cs typeface="黑体" panose="02010609060101010101" charset="-122"/>
              </a:rPr>
              <a:t>正确。政府的职能是法定的，缩减政府职能的说法错误，</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排除。政府的权利与义务、权力与责任不能随意扩大，</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9" grpId="0"/>
      <p:bldP spid="9" grpId="1"/>
    </p:bldLst>
  </p:timing>
</p:sld>
</file>

<file path=ppt/slides/slide4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3063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rPr>
              <a:t>2.</a:t>
            </a:r>
            <a:r>
              <a:rPr lang="zh-CN" altLang="en-US">
                <a:latin typeface="黑体" panose="02010609060101010101" charset="-122"/>
                <a:ea typeface="黑体" panose="02010609060101010101" charset="-122"/>
              </a:rPr>
              <a:t>在十四届全国人大三次会议上李强总理作政府工作报告。下列选项中对政府工作报告中提出的关于下段工作的部署与政府职能对应正确的是（　　）</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政府利用财政政策促进经济稳定增长，保障重点领域发展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市场监管</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B.</a:t>
            </a:r>
            <a:r>
              <a:rPr lang="zh-CN" altLang="en-US">
                <a:latin typeface="黑体" panose="02010609060101010101" charset="-122"/>
                <a:ea typeface="黑体" panose="02010609060101010101" charset="-122"/>
              </a:rPr>
              <a:t>纵深推进全国统一大市场建设，修订出台新版市场准入负面清单，优化新业态新领域市场准入环境</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宏观调控</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C.</a:t>
            </a:r>
            <a:r>
              <a:rPr lang="zh-CN" altLang="en-US">
                <a:latin typeface="黑体" panose="02010609060101010101" charset="-122"/>
                <a:ea typeface="黑体" panose="02010609060101010101" charset="-122"/>
              </a:rPr>
              <a:t>完善社会治安整体防控体系，依法严厉打击电信网络诈骗等违法犯罪活动，保障人民群众安居乐业</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社会管理</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D.</a:t>
            </a:r>
            <a:r>
              <a:rPr lang="zh-CN" altLang="en-US">
                <a:latin typeface="黑体" panose="02010609060101010101" charset="-122"/>
                <a:ea typeface="黑体" panose="02010609060101010101" charset="-122"/>
              </a:rPr>
              <a:t>稳步提高公共服务和社会保障水平，涵盖了教育、医疗、养老等多个方面的公共服务</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环境保护</a:t>
            </a:r>
            <a:endParaRPr lang="zh-CN" altLang="en-US">
              <a:latin typeface="黑体" panose="02010609060101010101" charset="-122"/>
              <a:ea typeface="黑体" panose="02010609060101010101" charset="-122"/>
            </a:endParaRPr>
          </a:p>
        </p:txBody>
      </p:sp>
      <p:sp>
        <p:nvSpPr>
          <p:cNvPr id="4" name="文本框 3"/>
          <p:cNvSpPr txBox="1"/>
          <p:nvPr/>
        </p:nvSpPr>
        <p:spPr>
          <a:xfrm>
            <a:off x="4946650" y="158559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57885" y="4584065"/>
            <a:ext cx="10597515"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【解析】本题考查政府的基本职能。政府利用财政政策促进经济稳定增长，保障重点领域发展是宏观调控职能的体现，</a:t>
            </a:r>
            <a:r>
              <a:rPr lang="en-US" altLang="zh-CN" sz="1600">
                <a:latin typeface="黑体" panose="02010609060101010101" charset="-122"/>
                <a:ea typeface="黑体" panose="02010609060101010101" charset="-122"/>
                <a:cs typeface="黑体" panose="02010609060101010101" charset="-122"/>
              </a:rPr>
              <a:t>A</a:t>
            </a:r>
            <a:r>
              <a:rPr lang="zh-CN" altLang="en-US" sz="1600">
                <a:latin typeface="黑体" panose="02010609060101010101" charset="-122"/>
                <a:ea typeface="黑体" panose="02010609060101010101" charset="-122"/>
                <a:cs typeface="黑体" panose="02010609060101010101" charset="-122"/>
              </a:rPr>
              <a:t>不选。纵深推进全国统一大市场建设，修订出台新版市场准入负面清单，优化新业态新领域市场准入环境是市场监管职能的体现，</a:t>
            </a:r>
            <a:r>
              <a:rPr lang="en-US" altLang="zh-CN" sz="1600">
                <a:latin typeface="黑体" panose="02010609060101010101" charset="-122"/>
                <a:ea typeface="黑体" panose="02010609060101010101" charset="-122"/>
                <a:cs typeface="黑体" panose="02010609060101010101" charset="-122"/>
              </a:rPr>
              <a:t>B</a:t>
            </a:r>
            <a:r>
              <a:rPr lang="zh-CN" altLang="en-US" sz="1600">
                <a:latin typeface="黑体" panose="02010609060101010101" charset="-122"/>
                <a:ea typeface="黑体" panose="02010609060101010101" charset="-122"/>
                <a:cs typeface="黑体" panose="02010609060101010101" charset="-122"/>
              </a:rPr>
              <a:t>不选。完善社会治安整体防控体系，依法严厉打击电信网络诈骗等违法犯罪活动是社会管理职能的体现，</a:t>
            </a:r>
            <a:r>
              <a:rPr lang="en-US" altLang="zh-CN" sz="1600">
                <a:latin typeface="黑体" panose="02010609060101010101" charset="-122"/>
                <a:ea typeface="黑体" panose="02010609060101010101" charset="-122"/>
                <a:cs typeface="黑体" panose="02010609060101010101" charset="-122"/>
              </a:rPr>
              <a:t>C</a:t>
            </a:r>
            <a:r>
              <a:rPr lang="zh-CN" altLang="en-US" sz="1600">
                <a:latin typeface="黑体" panose="02010609060101010101" charset="-122"/>
                <a:ea typeface="黑体" panose="02010609060101010101" charset="-122"/>
                <a:cs typeface="黑体" panose="02010609060101010101" charset="-122"/>
              </a:rPr>
              <a:t>正确。稳步提高公共服务和社会保障水平，涵盖了教育、医疗、养老等多个方面的公共服务是公共服务职能的体现，</a:t>
            </a:r>
            <a:r>
              <a:rPr lang="en-US" altLang="zh-CN" sz="1600">
                <a:latin typeface="黑体" panose="02010609060101010101" charset="-122"/>
                <a:ea typeface="黑体" panose="02010609060101010101" charset="-122"/>
                <a:cs typeface="黑体" panose="02010609060101010101" charset="-122"/>
              </a:rPr>
              <a:t>D</a:t>
            </a:r>
            <a:r>
              <a:rPr lang="zh-CN" altLang="en-US" sz="1600">
                <a:latin typeface="黑体" panose="02010609060101010101" charset="-122"/>
                <a:ea typeface="黑体" panose="02010609060101010101" charset="-122"/>
                <a:cs typeface="黑体" panose="02010609060101010101" charset="-122"/>
              </a:rPr>
              <a:t>不选。</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1354455"/>
            <a:ext cx="9128760" cy="36830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a:t>
            </a:r>
            <a:r>
              <a:rPr lang="zh-CN" altLang="en-US">
                <a:solidFill>
                  <a:srgbClr val="0070C0"/>
                </a:solidFill>
                <a:latin typeface="黑体" panose="02010609060101010101" charset="-122"/>
                <a:ea typeface="黑体" panose="02010609060101010101" charset="-122"/>
                <a:cs typeface="黑体" panose="02010609060101010101" charset="-122"/>
              </a:rPr>
              <a:t>警示】正确理解政府基本职能</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graphicFrame>
        <p:nvGraphicFramePr>
          <p:cNvPr id="3" name="表格 2"/>
          <p:cNvGraphicFramePr/>
          <p:nvPr>
            <p:custDataLst>
              <p:tags r:id="rId2"/>
            </p:custDataLst>
          </p:nvPr>
        </p:nvGraphicFramePr>
        <p:xfrm>
          <a:off x="1562100" y="1722755"/>
          <a:ext cx="9128760" cy="4267200"/>
        </p:xfrm>
        <a:graphic>
          <a:graphicData uri="http://schemas.openxmlformats.org/drawingml/2006/table">
            <a:tbl>
              <a:tblPr/>
              <a:tblGrid>
                <a:gridCol w="1310005"/>
                <a:gridCol w="7818755"/>
              </a:tblGrid>
              <a:tr h="853440">
                <a:tc>
                  <a:txBody>
                    <a:bodyPr/>
                    <a:p>
                      <a:pPr marL="0" indent="0" algn="ctr">
                        <a:spcBef>
                          <a:spcPct val="0"/>
                        </a:spcBef>
                        <a:spcAft>
                          <a:spcPct val="0"/>
                        </a:spcAft>
                      </a:pPr>
                      <a:r>
                        <a:rPr lang="zh-CN" sz="1400">
                          <a:latin typeface="黑体" panose="02010609060101010101" charset="-122"/>
                          <a:ea typeface="黑体" panose="02010609060101010101" charset="-122"/>
                        </a:rPr>
                        <a:t>宏观调控</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400">
                          <a:latin typeface="楷体_GB2312"/>
                          <a:ea typeface="楷体_GB2312"/>
                        </a:rPr>
                        <a:t>政府运用经济政策，如财政政策和货币政策，通过制定规划政策指导发布信息以及规范市场准入引导和调控经济运行，主要包括调节经济总量，调节经济结构，调节地区经济，调节收入分配，调节对外经济关系等方面</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853440">
                <a:tc>
                  <a:txBody>
                    <a:bodyPr/>
                    <a:p>
                      <a:pPr marL="0" indent="0" algn="ctr">
                        <a:spcBef>
                          <a:spcPct val="0"/>
                        </a:spcBef>
                        <a:spcAft>
                          <a:spcPct val="0"/>
                        </a:spcAft>
                      </a:pPr>
                      <a:r>
                        <a:rPr lang="zh-CN" sz="1400">
                          <a:latin typeface="黑体" panose="02010609060101010101" charset="-122"/>
                          <a:ea typeface="黑体" panose="02010609060101010101" charset="-122"/>
                        </a:rPr>
                        <a:t>市场监督</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400">
                          <a:latin typeface="楷体_GB2312"/>
                          <a:ea typeface="楷体_GB2312"/>
                          <a:sym typeface="+mn-ea"/>
                        </a:rPr>
                        <a:t>界定和保护各类产权，规范市场准入，建立健全社会征信体系，对企业安全生产产品质量、产品定价等进行严</a:t>
                      </a:r>
                      <a:r>
                        <a:rPr lang="zh-CN" sz="1400">
                          <a:latin typeface="Times New Roman" panose="02020603050405020304"/>
                          <a:ea typeface="楷体_GB2312"/>
                          <a:sym typeface="+mn-ea"/>
                        </a:rPr>
                        <a:t>格监管，打击制假售假等违法犯罪行为等</a:t>
                      </a:r>
                      <a:endParaRPr lang="zh-CN" sz="1400">
                        <a:latin typeface="Times New Roman" panose="02020603050405020304"/>
                        <a:ea typeface="楷体_GB2312"/>
                      </a:endParaRPr>
                    </a:p>
                    <a:p>
                      <a:pPr marL="0" indent="0" algn="l">
                        <a:spcBef>
                          <a:spcPct val="0"/>
                        </a:spcBef>
                        <a:spcAft>
                          <a:spcPct val="0"/>
                        </a:spcAft>
                      </a:pP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853440">
                <a:tc>
                  <a:txBody>
                    <a:bodyPr/>
                    <a:p>
                      <a:pPr marL="0" indent="0" algn="ctr">
                        <a:spcBef>
                          <a:spcPct val="0"/>
                        </a:spcBef>
                        <a:spcAft>
                          <a:spcPct val="0"/>
                        </a:spcAft>
                      </a:pPr>
                      <a:r>
                        <a:rPr lang="zh-CN" sz="1400">
                          <a:latin typeface="黑体" panose="02010609060101010101" charset="-122"/>
                          <a:ea typeface="黑体" panose="02010609060101010101" charset="-122"/>
                        </a:rPr>
                        <a:t>社会管理</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algn="l">
                        <a:buClrTx/>
                        <a:buSzTx/>
                        <a:buFontTx/>
                      </a:pPr>
                      <a:r>
                        <a:rPr lang="zh-CN" sz="1400">
                          <a:latin typeface="楷体_GB2312"/>
                          <a:ea typeface="楷体_GB2312"/>
                        </a:rPr>
                        <a:t>通过制 定社 会政策 和法 规,依法 管理 和规范 社会 组</a:t>
                      </a:r>
                      <a:endParaRPr lang="zh-CN" sz="1400">
                        <a:latin typeface="楷体_GB2312"/>
                        <a:ea typeface="楷体_GB2312"/>
                      </a:endParaRPr>
                    </a:p>
                    <a:p>
                      <a:pPr marL="0" algn="l">
                        <a:buClrTx/>
                        <a:buSzTx/>
                        <a:buFontTx/>
                      </a:pPr>
                      <a:r>
                        <a:rPr lang="zh-CN" sz="1400">
                          <a:latin typeface="楷体_GB2312"/>
                          <a:ea typeface="楷体_GB2312"/>
                        </a:rPr>
                        <a:t>织、社会事务,化解社会矛盾,维护社会公正,社会秩</a:t>
                      </a:r>
                      <a:endParaRPr lang="zh-CN" sz="1400">
                        <a:latin typeface="楷体_GB2312"/>
                        <a:ea typeface="楷体_GB2312"/>
                      </a:endParaRPr>
                    </a:p>
                    <a:p>
                      <a:pPr marL="0" algn="l">
                        <a:buClrTx/>
                        <a:buSzTx/>
                        <a:buFontTx/>
                      </a:pPr>
                      <a:r>
                        <a:rPr lang="zh-CN" sz="1400">
                          <a:latin typeface="楷体_GB2312"/>
                          <a:ea typeface="楷体_GB2312"/>
                        </a:rPr>
                        <a:t>序和社会稳定等 </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853440">
                <a:tc>
                  <a:txBody>
                    <a:bodyPr/>
                    <a:p>
                      <a:pPr marL="0" indent="0" algn="ctr">
                        <a:spcBef>
                          <a:spcPct val="0"/>
                        </a:spcBef>
                        <a:spcAft>
                          <a:spcPct val="0"/>
                        </a:spcAft>
                      </a:pPr>
                      <a:r>
                        <a:rPr lang="zh-CN" sz="1400">
                          <a:latin typeface="黑体" panose="02010609060101010101" charset="-122"/>
                          <a:ea typeface="黑体" panose="02010609060101010101" charset="-122"/>
                        </a:rPr>
                        <a:t>公共服务</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400">
                          <a:latin typeface="楷体_GB2312"/>
                          <a:ea typeface="楷体_GB2312"/>
                          <a:sym typeface="+mn-ea"/>
                        </a:rPr>
                        <a:t>指政府提供公共产品和服务，包括加强城乡公共设施建设，发展社会就业，社会保障服务和教育、科技、卫生等公共事业等，为社会公众生活和参与经济、政治、文化等活动提供保障和创造条件</a:t>
                      </a:r>
                      <a:endParaRPr lang="zh-CN" sz="1400">
                        <a:latin typeface="楷体_GB2312"/>
                        <a:ea typeface="楷体_GB2312"/>
                      </a:endParaRPr>
                    </a:p>
                    <a:p>
                      <a:pPr marL="0" indent="0" algn="l">
                        <a:spcBef>
                          <a:spcPct val="0"/>
                        </a:spcBef>
                        <a:spcAft>
                          <a:spcPct val="0"/>
                        </a:spcAft>
                      </a:pP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853440">
                <a:tc>
                  <a:txBody>
                    <a:bodyPr/>
                    <a:p>
                      <a:pPr marL="0" indent="0" algn="ctr">
                        <a:spcBef>
                          <a:spcPct val="0"/>
                        </a:spcBef>
                        <a:spcAft>
                          <a:spcPct val="0"/>
                        </a:spcAft>
                      </a:pPr>
                      <a:r>
                        <a:rPr lang="zh-CN" sz="1400">
                          <a:latin typeface="黑体" panose="02010609060101010101" charset="-122"/>
                          <a:ea typeface="黑体" panose="02010609060101010101" charset="-122"/>
                        </a:rPr>
                        <a:t>环境保护</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400">
                          <a:latin typeface="楷体_GB2312"/>
                          <a:ea typeface="楷体_GB2312"/>
                          <a:sym typeface="+mn-ea"/>
                        </a:rPr>
                        <a:t>指人类为解决现实或潜在</a:t>
                      </a:r>
                      <a:r>
                        <a:rPr lang="zh-CN" sz="1400">
                          <a:latin typeface="Times New Roman" panose="02020603050405020304"/>
                          <a:ea typeface="楷体_GB2312"/>
                          <a:sym typeface="+mn-ea"/>
                        </a:rPr>
                        <a:t>的环境问题，协调人类与环境的关系，保护人类的生存环境、保障经济社会的可持续发展而采取的各种行动的总称。其方法和手段有工程技术的、行政管理的，也有经济的、宣传教育的等</a:t>
                      </a:r>
                      <a:endParaRPr lang="zh-CN" sz="1400">
                        <a:latin typeface="Times New Roman" panose="02020603050405020304"/>
                        <a:ea typeface="楷体_GB2312"/>
                      </a:endParaRPr>
                    </a:p>
                    <a:p>
                      <a:pPr marL="0" indent="0" algn="l">
                        <a:spcBef>
                          <a:spcPct val="0"/>
                        </a:spcBef>
                        <a:spcAft>
                          <a:spcPct val="0"/>
                        </a:spcAft>
                      </a:pPr>
                      <a:r>
                        <a:rPr lang="en-US" altLang="zh-CN" sz="1400">
                          <a:latin typeface="Times New Roman" panose="02020603050405020304"/>
                          <a:ea typeface="黑体" panose="02010609060101010101" charset="-122"/>
                        </a:rPr>
                        <a:t> </a:t>
                      </a:r>
                      <a:endParaRPr lang="en-US" altLang="zh-CN" sz="1400">
                        <a:latin typeface="Times New Roman" panose="02020603050405020304"/>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4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8705" y="1394460"/>
            <a:ext cx="10191750" cy="3415030"/>
          </a:xfrm>
          <a:prstGeom prst="rect">
            <a:avLst/>
          </a:prstGeom>
          <a:noFill/>
        </p:spPr>
        <p:txBody>
          <a:bodyPr wrap="square" rtlCol="0">
            <a:spAutoFit/>
          </a:bodyPr>
          <a:p>
            <a:pPr indent="0" algn="just" fontAlgn="auto">
              <a:lnSpc>
                <a:spcPct val="150000"/>
              </a:lnSpc>
            </a:pPr>
            <a:r>
              <a:rPr lang="en-US" altLang="zh-CN" sz="1800">
                <a:latin typeface="仿宋" panose="02010609060101010101" charset="-122"/>
                <a:ea typeface="仿宋" panose="02010609060101010101" charset="-122"/>
                <a:cs typeface="仿宋" panose="02010609060101010101" charset="-122"/>
              </a:rPr>
              <a:t>3.[</a:t>
            </a:r>
            <a:r>
              <a:rPr lang="zh-CN" altLang="en-US" sz="1800">
                <a:latin typeface="仿宋" panose="02010609060101010101" charset="-122"/>
                <a:ea typeface="仿宋" panose="02010609060101010101" charset="-122"/>
                <a:cs typeface="仿宋" panose="02010609060101010101" charset="-122"/>
              </a:rPr>
              <a:t>陕西榆林</a:t>
            </a:r>
            <a:r>
              <a:rPr lang="en-US" altLang="zh-CN" sz="1800">
                <a:latin typeface="仿宋" panose="02010609060101010101" charset="-122"/>
                <a:ea typeface="仿宋" panose="02010609060101010101" charset="-122"/>
                <a:cs typeface="仿宋" panose="02010609060101010101" charset="-122"/>
              </a:rPr>
              <a:t>2025</a:t>
            </a:r>
            <a:r>
              <a:rPr lang="zh-CN" altLang="en-US" sz="1800">
                <a:latin typeface="仿宋" panose="02010609060101010101" charset="-122"/>
                <a:ea typeface="仿宋" panose="02010609060101010101" charset="-122"/>
                <a:cs typeface="仿宋" panose="02010609060101010101" charset="-122"/>
              </a:rPr>
              <a:t>高一月考</a:t>
            </a:r>
            <a:r>
              <a:rPr lang="en-US" altLang="zh-CN" sz="1800">
                <a:latin typeface="仿宋" panose="02010609060101010101" charset="-122"/>
                <a:ea typeface="仿宋" panose="02010609060101010101" charset="-122"/>
                <a:cs typeface="仿宋" panose="02010609060101010101" charset="-122"/>
              </a:rPr>
              <a:t>]</a:t>
            </a:r>
            <a:r>
              <a:rPr lang="en-US" altLang="zh-CN" sz="1800">
                <a:latin typeface="黑体" panose="02010609060101010101" charset="-122"/>
                <a:ea typeface="黑体" panose="02010609060101010101" charset="-122"/>
              </a:rPr>
              <a:t>2024</a:t>
            </a:r>
            <a:r>
              <a:rPr lang="zh-CN" altLang="en-US" sz="1800">
                <a:latin typeface="黑体" panose="02010609060101010101" charset="-122"/>
                <a:ea typeface="黑体" panose="02010609060101010101" charset="-122"/>
              </a:rPr>
              <a:t>年，三亚中央商务区管理局荣获年度法治政府建设十大创新案例。其推行大主题式场景审批制度改革，运用前沿科技手段，简化流程。同时举办跨境电商推介会等，大力优化营商环境，推动区域经济蓬勃发展。可见，三亚中央商务区管理局（　　）</a:t>
            </a:r>
            <a:endParaRPr lang="zh-CN" altLang="en-US" sz="1800">
              <a:latin typeface="黑体" panose="02010609060101010101" charset="-122"/>
              <a:ea typeface="黑体" panose="02010609060101010101" charset="-122"/>
            </a:endParaRPr>
          </a:p>
          <a:p>
            <a:pPr indent="0" algn="just" fontAlgn="auto">
              <a:lnSpc>
                <a:spcPct val="150000"/>
              </a:lnSpc>
            </a:pPr>
            <a:r>
              <a:rPr lang="en-US" altLang="en-US" sz="1800">
                <a:latin typeface="黑体" panose="02010609060101010101" charset="-122"/>
                <a:ea typeface="黑体" panose="02010609060101010101" charset="-122"/>
              </a:rPr>
              <a:t>①</a:t>
            </a:r>
            <a:r>
              <a:rPr lang="zh-CN" altLang="en-US" sz="1800">
                <a:latin typeface="黑体" panose="02010609060101010101" charset="-122"/>
                <a:ea typeface="黑体" panose="02010609060101010101" charset="-122"/>
              </a:rPr>
              <a:t>公开公正，所有审批流程全部公开</a:t>
            </a:r>
            <a:endParaRPr lang="zh-CN" altLang="en-US" sz="1800">
              <a:latin typeface="黑体" panose="02010609060101010101" charset="-122"/>
              <a:ea typeface="黑体" panose="02010609060101010101" charset="-122"/>
            </a:endParaRPr>
          </a:p>
          <a:p>
            <a:pPr indent="0" algn="just" fontAlgn="auto">
              <a:lnSpc>
                <a:spcPct val="150000"/>
              </a:lnSpc>
            </a:pPr>
            <a:r>
              <a:rPr lang="en-US" altLang="en-US" sz="1800">
                <a:latin typeface="黑体" panose="02010609060101010101" charset="-122"/>
                <a:ea typeface="黑体" panose="02010609060101010101" charset="-122"/>
              </a:rPr>
              <a:t>②</a:t>
            </a:r>
            <a:r>
              <a:rPr lang="zh-CN" altLang="en-US" sz="1800">
                <a:latin typeface="黑体" panose="02010609060101010101" charset="-122"/>
                <a:ea typeface="黑体" panose="02010609060101010101" charset="-122"/>
              </a:rPr>
              <a:t>职能科学，合理配置部门关系</a:t>
            </a:r>
            <a:endParaRPr lang="zh-CN" altLang="en-US" sz="1800">
              <a:latin typeface="黑体" panose="02010609060101010101" charset="-122"/>
              <a:ea typeface="黑体" panose="02010609060101010101" charset="-122"/>
            </a:endParaRPr>
          </a:p>
          <a:p>
            <a:pPr indent="0" algn="just" fontAlgn="auto">
              <a:lnSpc>
                <a:spcPct val="150000"/>
              </a:lnSpc>
            </a:pPr>
            <a:r>
              <a:rPr lang="en-US" altLang="en-US" sz="1800">
                <a:latin typeface="黑体" panose="02010609060101010101" charset="-122"/>
                <a:ea typeface="黑体" panose="02010609060101010101" charset="-122"/>
              </a:rPr>
              <a:t>③</a:t>
            </a:r>
            <a:r>
              <a:rPr lang="zh-CN" altLang="en-US" sz="1800">
                <a:latin typeface="黑体" panose="02010609060101010101" charset="-122"/>
                <a:ea typeface="黑体" panose="02010609060101010101" charset="-122"/>
              </a:rPr>
              <a:t>智能高效，借助科技简化审批流程</a:t>
            </a:r>
            <a:endParaRPr lang="zh-CN" altLang="en-US" sz="1800">
              <a:latin typeface="黑体" panose="02010609060101010101" charset="-122"/>
              <a:ea typeface="黑体" panose="02010609060101010101" charset="-122"/>
            </a:endParaRPr>
          </a:p>
          <a:p>
            <a:pPr indent="0" algn="just" fontAlgn="auto">
              <a:lnSpc>
                <a:spcPct val="150000"/>
              </a:lnSpc>
            </a:pPr>
            <a:r>
              <a:rPr lang="en-US" altLang="en-US" sz="1800">
                <a:latin typeface="黑体" panose="02010609060101010101" charset="-122"/>
                <a:ea typeface="黑体" panose="02010609060101010101" charset="-122"/>
              </a:rPr>
              <a:t>④</a:t>
            </a:r>
            <a:r>
              <a:rPr lang="zh-CN" altLang="en-US" sz="1800">
                <a:latin typeface="黑体" panose="02010609060101010101" charset="-122"/>
                <a:ea typeface="黑体" panose="02010609060101010101" charset="-122"/>
              </a:rPr>
              <a:t>执法严明，对违规审批行为严厉打击</a:t>
            </a:r>
            <a:endParaRPr lang="zh-CN" altLang="en-US" sz="1800">
              <a:latin typeface="黑体" panose="02010609060101010101" charset="-122"/>
              <a:ea typeface="黑体" panose="02010609060101010101" charset="-122"/>
            </a:endParaRPr>
          </a:p>
          <a:p>
            <a:pPr indent="0" algn="just" fontAlgn="auto">
              <a:lnSpc>
                <a:spcPct val="150000"/>
              </a:lnSpc>
            </a:pPr>
            <a:r>
              <a:rPr lang="en-US" altLang="zh-CN" sz="1800">
                <a:latin typeface="黑体" panose="02010609060101010101" charset="-122"/>
                <a:ea typeface="黑体" panose="02010609060101010101" charset="-122"/>
              </a:rPr>
              <a:t>A.</a:t>
            </a:r>
            <a:r>
              <a:rPr lang="en-US" altLang="en-US" sz="1800">
                <a:latin typeface="黑体" panose="02010609060101010101" charset="-122"/>
                <a:ea typeface="黑体" panose="02010609060101010101" charset="-122"/>
              </a:rPr>
              <a:t>①②</a:t>
            </a:r>
            <a:r>
              <a:rPr lang="en-US" altLang="zh-CN" sz="1800">
                <a:latin typeface="黑体" panose="02010609060101010101" charset="-122"/>
                <a:ea typeface="黑体" panose="02010609060101010101" charset="-122"/>
              </a:rPr>
              <a:t>  B.</a:t>
            </a:r>
            <a:r>
              <a:rPr lang="en-US" altLang="en-US" sz="1800">
                <a:latin typeface="黑体" panose="02010609060101010101" charset="-122"/>
                <a:ea typeface="黑体" panose="02010609060101010101" charset="-122"/>
              </a:rPr>
              <a:t>①④</a:t>
            </a:r>
            <a:r>
              <a:rPr lang="en-US" altLang="zh-CN" sz="1800">
                <a:latin typeface="黑体" panose="02010609060101010101" charset="-122"/>
                <a:ea typeface="黑体" panose="02010609060101010101" charset="-122"/>
              </a:rPr>
              <a:t>  C.</a:t>
            </a:r>
            <a:r>
              <a:rPr lang="en-US" altLang="en-US" sz="1800">
                <a:latin typeface="黑体" panose="02010609060101010101" charset="-122"/>
                <a:ea typeface="黑体" panose="02010609060101010101" charset="-122"/>
              </a:rPr>
              <a:t>②③</a:t>
            </a:r>
            <a:r>
              <a:rPr lang="en-US" altLang="zh-CN" sz="1800">
                <a:latin typeface="黑体" panose="02010609060101010101" charset="-122"/>
                <a:ea typeface="黑体" panose="02010609060101010101" charset="-122"/>
              </a:rPr>
              <a:t>  D.</a:t>
            </a:r>
            <a:r>
              <a:rPr lang="en-US" altLang="en-US" sz="1800">
                <a:latin typeface="黑体" panose="02010609060101010101" charset="-122"/>
                <a:ea typeface="黑体" panose="02010609060101010101" charset="-122"/>
              </a:rPr>
              <a:t>③④</a:t>
            </a:r>
            <a:endParaRPr lang="en-US" altLang="en-US" sz="1800">
              <a:latin typeface="黑体" panose="02010609060101010101" charset="-122"/>
              <a:ea typeface="黑体" panose="02010609060101010101" charset="-122"/>
            </a:endParaRPr>
          </a:p>
        </p:txBody>
      </p:sp>
      <p:sp>
        <p:nvSpPr>
          <p:cNvPr id="5" name="文本框 4"/>
          <p:cNvSpPr txBox="1"/>
          <p:nvPr/>
        </p:nvSpPr>
        <p:spPr>
          <a:xfrm>
            <a:off x="1069340" y="107632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1 </a:t>
            </a:r>
            <a:r>
              <a:rPr lang="zh-CN" altLang="en-US" sz="2000" b="1">
                <a:latin typeface="黑体" panose="02010609060101010101" charset="-122"/>
                <a:ea typeface="黑体" panose="02010609060101010101" charset="-122"/>
                <a:cs typeface="黑体" panose="02010609060101010101" charset="-122"/>
              </a:rPr>
              <a:t>不能正确区分法治政府的特征</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8903335" y="219202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57885" y="4809490"/>
            <a:ext cx="10597515" cy="97599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【解析】本题考查法治政府的内涵、如何建设法治政府。材料没有强调公开审批流程，且</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全部公开</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说法绝对，</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排除；三亚中央商务区管理局推行大主题式场景审批制度改革，运用前沿科技手段，简化流程，体现了职能科学与智能高效，</a:t>
            </a:r>
            <a:r>
              <a:rPr lang="en-US" altLang="en-US" sz="1600">
                <a:latin typeface="黑体" panose="02010609060101010101" charset="-122"/>
                <a:ea typeface="黑体" panose="02010609060101010101" charset="-122"/>
                <a:cs typeface="黑体" panose="02010609060101010101" charset="-122"/>
              </a:rPr>
              <a:t>②③</a:t>
            </a:r>
            <a:r>
              <a:rPr lang="zh-CN" altLang="en-US" sz="1600">
                <a:latin typeface="黑体" panose="02010609060101010101" charset="-122"/>
                <a:ea typeface="黑体" panose="02010609060101010101" charset="-122"/>
                <a:cs typeface="黑体" panose="02010609060101010101" charset="-122"/>
              </a:rPr>
              <a:t>正确；材料未提及对违规审批行为的打击，</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2410460"/>
            <a:ext cx="9128760" cy="258445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a:t>
            </a:r>
            <a:r>
              <a:rPr lang="zh-CN" altLang="en-US">
                <a:solidFill>
                  <a:srgbClr val="0070C0"/>
                </a:solidFill>
                <a:latin typeface="黑体" panose="02010609060101010101" charset="-122"/>
                <a:ea typeface="黑体" panose="02010609060101010101" charset="-122"/>
                <a:cs typeface="黑体" panose="02010609060101010101" charset="-122"/>
              </a:rPr>
              <a:t>警示】正确理解并区分法治政府的七个特征。把握其侧重点对于区分和深刻理解法治政府的特征至关重要。</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en-US">
                <a:solidFill>
                  <a:srgbClr val="0070C0"/>
                </a:solidFill>
                <a:latin typeface="黑体" panose="02010609060101010101" charset="-122"/>
                <a:ea typeface="黑体" panose="02010609060101010101" charset="-122"/>
                <a:cs typeface="黑体" panose="02010609060101010101" charset="-122"/>
              </a:rPr>
              <a:t>①</a:t>
            </a:r>
            <a:r>
              <a:rPr lang="zh-CN" altLang="en-US">
                <a:solidFill>
                  <a:srgbClr val="0070C0"/>
                </a:solidFill>
                <a:latin typeface="黑体" panose="02010609060101010101" charset="-122"/>
                <a:ea typeface="黑体" panose="02010609060101010101" charset="-122"/>
                <a:cs typeface="黑体" panose="02010609060101010101" charset="-122"/>
              </a:rPr>
              <a:t>职能科学</a:t>
            </a:r>
            <a:r>
              <a:rPr lang="en-US" altLang="en-US">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侧重政府履行什么职能</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en-US">
                <a:solidFill>
                  <a:srgbClr val="0070C0"/>
                </a:solidFill>
                <a:latin typeface="黑体" panose="02010609060101010101" charset="-122"/>
                <a:ea typeface="黑体" panose="02010609060101010101" charset="-122"/>
                <a:cs typeface="黑体" panose="02010609060101010101" charset="-122"/>
              </a:rPr>
              <a:t>②</a:t>
            </a:r>
            <a:r>
              <a:rPr lang="zh-CN" altLang="en-US">
                <a:solidFill>
                  <a:srgbClr val="0070C0"/>
                </a:solidFill>
                <a:latin typeface="黑体" panose="02010609060101010101" charset="-122"/>
                <a:ea typeface="黑体" panose="02010609060101010101" charset="-122"/>
                <a:cs typeface="黑体" panose="02010609060101010101" charset="-122"/>
              </a:rPr>
              <a:t>权责法定</a:t>
            </a:r>
            <a:r>
              <a:rPr lang="en-US" altLang="en-US">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侧重政府权力的界限</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en-US">
                <a:solidFill>
                  <a:srgbClr val="0070C0"/>
                </a:solidFill>
                <a:latin typeface="黑体" panose="02010609060101010101" charset="-122"/>
                <a:ea typeface="黑体" panose="02010609060101010101" charset="-122"/>
                <a:cs typeface="黑体" panose="02010609060101010101" charset="-122"/>
              </a:rPr>
              <a:t>③</a:t>
            </a:r>
            <a:r>
              <a:rPr lang="zh-CN" altLang="en-US">
                <a:solidFill>
                  <a:srgbClr val="0070C0"/>
                </a:solidFill>
                <a:latin typeface="黑体" panose="02010609060101010101" charset="-122"/>
                <a:ea typeface="黑体" panose="02010609060101010101" charset="-122"/>
                <a:cs typeface="黑体" panose="02010609060101010101" charset="-122"/>
              </a:rPr>
              <a:t>执法严明</a:t>
            </a:r>
            <a:r>
              <a:rPr lang="en-US" altLang="en-US">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侧重政府权力如何运行</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en-US">
                <a:solidFill>
                  <a:srgbClr val="0070C0"/>
                </a:solidFill>
                <a:latin typeface="黑体" panose="02010609060101010101" charset="-122"/>
                <a:ea typeface="黑体" panose="02010609060101010101" charset="-122"/>
                <a:cs typeface="黑体" panose="02010609060101010101" charset="-122"/>
              </a:rPr>
              <a:t>④</a:t>
            </a:r>
            <a:r>
              <a:rPr lang="zh-CN" altLang="en-US">
                <a:solidFill>
                  <a:srgbClr val="0070C0"/>
                </a:solidFill>
                <a:latin typeface="黑体" panose="02010609060101010101" charset="-122"/>
                <a:ea typeface="黑体" panose="02010609060101010101" charset="-122"/>
                <a:cs typeface="黑体" panose="02010609060101010101" charset="-122"/>
              </a:rPr>
              <a:t>公开公正</a:t>
            </a:r>
            <a:r>
              <a:rPr lang="en-US" altLang="en-US">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侧重政府要自觉接受监督</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en-US">
                <a:solidFill>
                  <a:srgbClr val="0070C0"/>
                </a:solidFill>
                <a:latin typeface="黑体" panose="02010609060101010101" charset="-122"/>
                <a:ea typeface="黑体" panose="02010609060101010101" charset="-122"/>
                <a:cs typeface="黑体" panose="02010609060101010101" charset="-122"/>
              </a:rPr>
              <a:t>⑤</a:t>
            </a:r>
            <a:r>
              <a:rPr lang="zh-CN" altLang="en-US">
                <a:solidFill>
                  <a:srgbClr val="0070C0"/>
                </a:solidFill>
                <a:latin typeface="黑体" panose="02010609060101010101" charset="-122"/>
                <a:ea typeface="黑体" panose="02010609060101010101" charset="-122"/>
                <a:cs typeface="黑体" panose="02010609060101010101" charset="-122"/>
              </a:rPr>
              <a:t>智能高效</a:t>
            </a:r>
            <a:r>
              <a:rPr lang="en-US" altLang="en-US">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侧重政府形象和工作效果</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en-US">
                <a:solidFill>
                  <a:srgbClr val="0070C0"/>
                </a:solidFill>
                <a:latin typeface="黑体" panose="02010609060101010101" charset="-122"/>
                <a:ea typeface="黑体" panose="02010609060101010101" charset="-122"/>
                <a:cs typeface="黑体" panose="02010609060101010101" charset="-122"/>
              </a:rPr>
              <a:t>⑥</a:t>
            </a:r>
            <a:r>
              <a:rPr lang="zh-CN" altLang="en-US">
                <a:solidFill>
                  <a:srgbClr val="0070C0"/>
                </a:solidFill>
                <a:latin typeface="黑体" panose="02010609060101010101" charset="-122"/>
                <a:ea typeface="黑体" panose="02010609060101010101" charset="-122"/>
                <a:cs typeface="黑体" panose="02010609060101010101" charset="-122"/>
              </a:rPr>
              <a:t>廉洁诚信</a:t>
            </a:r>
            <a:r>
              <a:rPr lang="en-US" altLang="en-US">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侧重政府应作出榜样</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en-US">
                <a:solidFill>
                  <a:srgbClr val="0070C0"/>
                </a:solidFill>
                <a:latin typeface="黑体" panose="02010609060101010101" charset="-122"/>
                <a:ea typeface="黑体" panose="02010609060101010101" charset="-122"/>
                <a:cs typeface="黑体" panose="02010609060101010101" charset="-122"/>
              </a:rPr>
              <a:t>⑦</a:t>
            </a:r>
            <a:r>
              <a:rPr lang="zh-CN" altLang="en-US">
                <a:solidFill>
                  <a:srgbClr val="0070C0"/>
                </a:solidFill>
                <a:latin typeface="黑体" panose="02010609060101010101" charset="-122"/>
                <a:ea typeface="黑体" panose="02010609060101010101" charset="-122"/>
                <a:cs typeface="黑体" panose="02010609060101010101" charset="-122"/>
              </a:rPr>
              <a:t>人民满意</a:t>
            </a:r>
            <a:r>
              <a:rPr lang="en-US" altLang="en-US">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侧重为人民服务</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395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山西大同</a:t>
            </a:r>
            <a:r>
              <a:rPr lang="en-US" altLang="zh-CN">
                <a:latin typeface="仿宋" panose="02010609060101010101" charset="-122"/>
                <a:ea typeface="仿宋" panose="02010609060101010101" charset="-122"/>
                <a:cs typeface="仿宋" panose="02010609060101010101" charset="-122"/>
              </a:rPr>
              <a:t>2024</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全国人民代表大会常务委员会关于实行宪法宣誓制度的决定》强调各级人大及县级以上各级人大常委会选举或者决定任命的国家工作人员，在就职时应当公开进行宪法宣誓。宪法宣誓不仅仅是一种仪式，更是向人民作出的郑重承诺。国家工作人员进行宪法宣誓意在（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落实依法治国，树立宪法法律至上理念</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增强国家机关工作人员的使命感和责任感</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恪守宪法原则，坚持依法执政</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履行宪法使命，保障自身权利</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9977120" y="186690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7730" y="4291965"/>
            <a:ext cx="10476230" cy="175196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法治国家的内涵。宪法宣誓不仅仅是一种仪式，更是向人民作出的郑重承诺，国家工作人员进行宪法宣誓意在落实依法治国，树立宪法法律至上理念，有利于增强国家机关工作人员的使命感和责任感，</a:t>
            </a:r>
            <a:r>
              <a:rPr lang="en-US" altLang="en-US">
                <a:latin typeface="黑体" panose="02010609060101010101" charset="-122"/>
                <a:ea typeface="黑体" panose="02010609060101010101" charset="-122"/>
                <a:cs typeface="黑体" panose="02010609060101010101" charset="-122"/>
              </a:rPr>
              <a:t>①②</a:t>
            </a:r>
            <a:r>
              <a:rPr lang="zh-CN" altLang="en-US">
                <a:latin typeface="黑体" panose="02010609060101010101" charset="-122"/>
                <a:ea typeface="黑体" panose="02010609060101010101" charset="-122"/>
                <a:cs typeface="黑体" panose="02010609060101010101" charset="-122"/>
              </a:rPr>
              <a:t>符合题意；中国共产党坚持依法执政，而题干强调的主体是国家工作人员，</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不选；国家工作人员进行宪法宣誓意在遵守宪法、法律，履行义务，增强国家机关工作人员的使命感和责任感，而不是保障自身权利，</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不选。</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434465"/>
            <a:ext cx="10238105" cy="3511550"/>
          </a:xfrm>
          <a:prstGeom prst="rect">
            <a:avLst/>
          </a:prstGeom>
          <a:noFill/>
        </p:spPr>
        <p:txBody>
          <a:bodyPr wrap="square" rtlCol="0">
            <a:noAutofit/>
          </a:bodyPr>
          <a:p>
            <a:pPr indent="0" algn="just" fontAlgn="auto">
              <a:lnSpc>
                <a:spcPct val="150000"/>
              </a:lnSpc>
            </a:pPr>
            <a:r>
              <a:rPr lang="en-US" altLang="zh-CN" sz="1600">
                <a:latin typeface="仿宋" panose="02010609060101010101" charset="-122"/>
                <a:ea typeface="仿宋" panose="02010609060101010101" charset="-122"/>
                <a:cs typeface="仿宋" panose="02010609060101010101" charset="-122"/>
              </a:rPr>
              <a:t>4.[</a:t>
            </a:r>
            <a:r>
              <a:rPr lang="zh-CN" altLang="en-US" sz="1600">
                <a:latin typeface="仿宋" panose="02010609060101010101" charset="-122"/>
                <a:ea typeface="仿宋" panose="02010609060101010101" charset="-122"/>
                <a:cs typeface="仿宋" panose="02010609060101010101" charset="-122"/>
              </a:rPr>
              <a:t>河南</a:t>
            </a:r>
            <a:r>
              <a:rPr lang="en-US" altLang="zh-CN" sz="1600">
                <a:latin typeface="仿宋" panose="02010609060101010101" charset="-122"/>
                <a:ea typeface="仿宋" panose="02010609060101010101" charset="-122"/>
                <a:cs typeface="仿宋" panose="02010609060101010101" charset="-122"/>
              </a:rPr>
              <a:t>TOP</a:t>
            </a:r>
            <a:r>
              <a:rPr lang="zh-CN" altLang="en-US" sz="1600">
                <a:latin typeface="仿宋" panose="02010609060101010101" charset="-122"/>
                <a:ea typeface="仿宋" panose="02010609060101010101" charset="-122"/>
                <a:cs typeface="仿宋" panose="02010609060101010101" charset="-122"/>
              </a:rPr>
              <a:t>二十名校</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高一联考</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为了让人民群众矛盾纠纷化解</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最多跑一地</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，社会治安综合治理中心规范化建设正如火如荼、遍地开花，江苏、浙江、湖北、安徽、河北</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各地司法行政机关积极派员入驻综治中心，依法履职、发挥作用，整合行政复议、普法、调解、公证、仲裁等多种职能，在法治轨道上化解矛盾纠纷。这一举措能够（　　）</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有效化解社会矛盾，实现社会和谐　　</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提高社会治理法治化水平，维护社会秩序</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提高行政服务水平，实现依法执政　　</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提升基层自治效能，保障公民权益</a:t>
            </a:r>
            <a:endParaRPr lang="zh-CN" altLang="en-US" sz="1600">
              <a:latin typeface="黑体" panose="02010609060101010101" charset="-122"/>
              <a:ea typeface="黑体" panose="02010609060101010101" charset="-122"/>
            </a:endParaRPr>
          </a:p>
          <a:p>
            <a:pPr indent="0" algn="just" fontAlgn="auto">
              <a:lnSpc>
                <a:spcPct val="15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②④</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p:txBody>
      </p:sp>
      <p:sp>
        <p:nvSpPr>
          <p:cNvPr id="5" name="文本框 4"/>
          <p:cNvSpPr txBox="1"/>
          <p:nvPr/>
        </p:nvSpPr>
        <p:spPr>
          <a:xfrm>
            <a:off x="1069340" y="1035685"/>
            <a:ext cx="8053705"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3  </a:t>
            </a:r>
            <a:r>
              <a:rPr lang="zh-CN" altLang="en-US" sz="2000" b="1">
                <a:latin typeface="黑体" panose="02010609060101010101" charset="-122"/>
                <a:ea typeface="黑体" panose="02010609060101010101" charset="-122"/>
                <a:cs typeface="黑体" panose="02010609060101010101" charset="-122"/>
              </a:rPr>
              <a:t>混淆法治社会和法治政府建设的重要性</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2098675" y="249745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27100" y="4852035"/>
            <a:ext cx="10492105"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【解析】本题考查建设法治社会的意义。整合行政复议、调解、仲裁等职能，旨在通过法治途径集中解决纠纷，能够有效化解社会矛盾，促进社会和谐，</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正确；在法治轨道上化解矛盾纠纷，体现了社会治理的法治化方向，有助于维护社会秩序，</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正确；依法执政的主体是中国共产党，提高行政服务水平的主体是政府，</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不选；社会治安综合治理中心由政府主导，属于政府职能整合，而非基层群众自治，与</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提升基层自治效能</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无必然联系，</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不选。</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7" grpId="0"/>
      <p:bldP spid="7" grpId="1"/>
    </p:bldLst>
  </p:timing>
</p:sld>
</file>

<file path=ppt/slides/slide5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2967990"/>
            <a:ext cx="9128760" cy="1753235"/>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a:t>
            </a:r>
            <a:r>
              <a:rPr lang="zh-CN" altLang="en-US">
                <a:solidFill>
                  <a:srgbClr val="0070C0"/>
                </a:solidFill>
                <a:latin typeface="黑体" panose="02010609060101010101" charset="-122"/>
                <a:ea typeface="黑体" panose="02010609060101010101" charset="-122"/>
                <a:cs typeface="黑体" panose="02010609060101010101" charset="-122"/>
              </a:rPr>
              <a:t>警示】法治政府建设和法治社会建设都是全面依法治国的重要组成部分，但二者的侧重有所不同，法治政府建设侧重政府自身的治理和运行方式，使政府权力在法治轨道上运行，对实现民主政治有重要意义，建设法治政府可以调和国家权力与公民权利之间的冲突，从体制、机制、程序上规范政府的行政行为，保障公民的合法权益，促进民主政治的发展。法治社会建设强调全社会的法治氛围和法治观念的形成，涉及全体社会成员和社会生活的各个方面，如保障公民权利、规范社会秩序、提高道德水平、增强社会凝聚力等。</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5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348740"/>
            <a:ext cx="10238105" cy="3511550"/>
          </a:xfrm>
          <a:prstGeom prst="rect">
            <a:avLst/>
          </a:prstGeom>
          <a:noFill/>
        </p:spPr>
        <p:txBody>
          <a:bodyPr wrap="square" rtlCol="0">
            <a:noAutofit/>
          </a:bodyPr>
          <a:p>
            <a:pPr indent="0" algn="just" fontAlgn="auto">
              <a:lnSpc>
                <a:spcPct val="150000"/>
              </a:lnSpc>
            </a:pPr>
            <a:r>
              <a:rPr lang="en-US" altLang="zh-CN" sz="1600">
                <a:latin typeface="仿宋" panose="02010609060101010101" charset="-122"/>
                <a:ea typeface="仿宋" panose="02010609060101010101" charset="-122"/>
              </a:rPr>
              <a:t>5.</a:t>
            </a:r>
            <a:r>
              <a:rPr lang="zh-CN" altLang="en-US" sz="1600">
                <a:latin typeface="黑体" panose="02010609060101010101" charset="-122"/>
                <a:ea typeface="黑体" panose="02010609060101010101" charset="-122"/>
              </a:rPr>
              <a:t>某市就《城市宠物管理条例（草案）》召开立法听证会，邀请人大代表、市民代表、专家学者等参与讨论。会上，市民李某提出</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应限制遛狗时间以减少噪音扰民</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，并主张</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公民有权直接参与地方立法</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。人大代表王某则提交了关于</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建立宠物登记制度</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的书面议案。最终，该条例由市人大常委会审议通过。关于上述情境中不同主体的行为，下列说法正确的是（　　）</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市民李某提出立法建议，体现了公民通过社情民意反映制度参与民主立法</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市人大常委会审议通过条例，行使了全国人大授予的地方立法权</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人大代表王某提交议案，是依法行使提案权的表现</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李某主张</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公民直接参与地方立法</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，说明公民享有与人大同等的立法权</a:t>
            </a:r>
            <a:endParaRPr lang="zh-CN" altLang="en-US" sz="1600">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p:txBody>
      </p:sp>
      <p:sp>
        <p:nvSpPr>
          <p:cNvPr id="5" name="文本框 4"/>
          <p:cNvSpPr txBox="1"/>
          <p:nvPr/>
        </p:nvSpPr>
        <p:spPr>
          <a:xfrm>
            <a:off x="1069340" y="1035685"/>
            <a:ext cx="8053705"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4  </a:t>
            </a:r>
            <a:r>
              <a:rPr lang="zh-CN" altLang="en-US" sz="2000" b="1">
                <a:latin typeface="黑体" panose="02010609060101010101" charset="-122"/>
                <a:ea typeface="黑体" panose="02010609060101010101" charset="-122"/>
                <a:cs typeface="黑体" panose="02010609060101010101" charset="-122"/>
              </a:rPr>
              <a:t>混淆公民的权利、人大的职权、人大代表的职权</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4145280" y="242760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1012825" y="4629785"/>
            <a:ext cx="1040638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【解析】本题考查公民的权利与人大、人大代表的职权区分。市民李某通过听证会提出立法建议，属于公民通过社情民意反映制度参与民主立法，体现了人民当家作主，</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正确；人大代表王某提交书面议案是依法行使提案权的表现，</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正确；法律赋予市人大常委会行使地方立法权的权力，而非全国人大授权，</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错误；公民可通过民主途径对制定、修订法律法规提出意见或建议，但并不享有立法权，李某的主张混淆了公民参与与立法权归属的本质区别，</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7" grpId="0"/>
      <p:bldP spid="7" grpId="1"/>
    </p:bldLst>
  </p:timing>
</p:sld>
</file>

<file path=ppt/slides/slide5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2967990"/>
            <a:ext cx="9128760" cy="1753235"/>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a:t>
            </a:r>
            <a:r>
              <a:rPr lang="zh-CN" altLang="en-US">
                <a:solidFill>
                  <a:srgbClr val="0070C0"/>
                </a:solidFill>
                <a:latin typeface="黑体" panose="02010609060101010101" charset="-122"/>
                <a:ea typeface="黑体" panose="02010609060101010101" charset="-122"/>
                <a:cs typeface="黑体" panose="02010609060101010101" charset="-122"/>
              </a:rPr>
              <a:t>警示】知情权、表达权、参与权、监督权属于公民的政治权利和自由范畴，四权相互关联、相互促进，共同构成了公民参与民主政治、维护自身合法权益的重要保障；人大的职权主要包括立法权、决定权、任免权和监督权。人大代表的职权主要包括提案权、审议权、表决权和质询权。公民的权利、人大的职权和人大代表的职权虽然都与国家的政治生活密切相关，但它们的性质和范围有所不同。公民的权利是个体层面的基本权利，而人大的职权和人大代表的职权则是集体层面的权力，涉及国家和社会的重大决策和管理。</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2317750"/>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第</a:t>
            </a: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八课</a:t>
            </a:r>
            <a:r>
              <a:rPr lang="en-US" alt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 </a:t>
            </a:r>
            <a:endParaRPr lang="en-US" alt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4000"/>
              </a:lnSpc>
            </a:pPr>
            <a:endParaRPr lang="en-US" alt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4000"/>
              </a:lnSpc>
            </a:pPr>
            <a:r>
              <a:rPr lang="zh-CN" altLang="en-US" sz="3200" b="1" i="0" dirty="0">
                <a:solidFill>
                  <a:srgbClr val="DE69A3"/>
                </a:solidFill>
                <a:latin typeface="微软雅黑" panose="020B0503020204020204" charset="-122"/>
                <a:ea typeface="微软雅黑" panose="020B0503020204020204" charset="-122"/>
                <a:cs typeface="微软雅黑" panose="020B0503020204020204" pitchFamily="34" charset="-120"/>
              </a:rPr>
              <a:t>综合上分</a:t>
            </a:r>
            <a:endParaRPr lang="zh-CN" altLang="en-US"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1188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湖南雅礼中学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法律是治国理政最大最重要的规矩。推进国家治理体系和治理能力现代化，必须坚持依法治国，为党和国家事业发展提供根本性、全局性、长期性的制度保障。下列说法正确的是（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在现代社会，法治国家意味着国家的各项工作依法开展</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建设法治国家，首先需要法律的严格实施，然后需要完备的法律体系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法治国家强调依法治理，只有良法才能最大程度地发挥法律的效力</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法治社会建设是实现国家治理体系和治理能力现代化的总体目标</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1524000" y="185483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533265"/>
            <a:ext cx="1077849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法治国家的内涵、如何建设法治国家。推进国家治理体系和治理能力现代化，必须坚持依法治国。在现代社会，法治国家意味着国家的各项工作依法开展，法治国家强调依法治理，只有良法才能最大限度地得到民众的认同，才能最大程度地发挥法律的效力，</a:t>
            </a:r>
            <a:r>
              <a:rPr lang="en-US" altLang="en-US" sz="1600">
                <a:latin typeface="黑体" panose="02010609060101010101" charset="-122"/>
                <a:ea typeface="黑体" panose="02010609060101010101" charset="-122"/>
                <a:cs typeface="黑体" panose="02010609060101010101" charset="-122"/>
              </a:rPr>
              <a:t>①③</a:t>
            </a:r>
            <a:r>
              <a:rPr lang="zh-CN" altLang="en-US" sz="1600">
                <a:latin typeface="黑体" panose="02010609060101010101" charset="-122"/>
                <a:ea typeface="黑体" panose="02010609060101010101" charset="-122"/>
                <a:cs typeface="黑体" panose="02010609060101010101" charset="-122"/>
              </a:rPr>
              <a:t>正确；建设法治国家，既需要有完备的法律体系，更需要法律的严格实施，而不是先需要法律的严格实施，后需要完备的法律体系，</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表述错误；法治社会建设是实现国家治理体系和治理能力现代化的重要组成部分，而不是总体目标，</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表述错误。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908685" y="1009015"/>
            <a:ext cx="10561955" cy="3415030"/>
          </a:xfrm>
          <a:prstGeom prst="rect">
            <a:avLst/>
          </a:prstGeom>
          <a:noFill/>
        </p:spPr>
        <p:txBody>
          <a:bodyPr wrap="square" rtlCol="0">
            <a:spAutoFit/>
          </a:bodyPr>
          <a:p>
            <a:pPr indent="0" algn="just" fontAlgn="auto">
              <a:lnSpc>
                <a:spcPct val="150000"/>
              </a:lnSpc>
            </a:pPr>
            <a:r>
              <a:rPr lang="en-US" altLang="zh-CN" sz="1600">
                <a:latin typeface="仿宋" panose="02010609060101010101" charset="-122"/>
                <a:ea typeface="仿宋" panose="02010609060101010101" charset="-122"/>
              </a:rPr>
              <a:t>2.</a:t>
            </a:r>
            <a:r>
              <a:rPr lang="en-US" altLang="zh-CN" sz="1600">
                <a:latin typeface="黑体" panose="02010609060101010101" charset="-122"/>
                <a:ea typeface="黑体" panose="02010609060101010101" charset="-122"/>
              </a:rPr>
              <a:t>2024</a:t>
            </a:r>
            <a:r>
              <a:rPr lang="zh-CN" altLang="en-US" sz="1600">
                <a:latin typeface="黑体" panose="02010609060101010101" charset="-122"/>
                <a:ea typeface="黑体" panose="02010609060101010101" charset="-122"/>
              </a:rPr>
              <a:t>年</a:t>
            </a:r>
            <a:r>
              <a:rPr lang="en-US" altLang="zh-CN" sz="1600">
                <a:latin typeface="黑体" panose="02010609060101010101" charset="-122"/>
                <a:ea typeface="黑体" panose="02010609060101010101" charset="-122"/>
              </a:rPr>
              <a:t>12</a:t>
            </a:r>
            <a:r>
              <a:rPr lang="zh-CN" altLang="en-US" sz="1600">
                <a:latin typeface="黑体" panose="02010609060101010101" charset="-122"/>
                <a:ea typeface="黑体" panose="02010609060101010101" charset="-122"/>
              </a:rPr>
              <a:t>月</a:t>
            </a:r>
            <a:r>
              <a:rPr lang="en-US" altLang="zh-CN" sz="1600">
                <a:latin typeface="黑体" panose="02010609060101010101" charset="-122"/>
                <a:ea typeface="黑体" panose="02010609060101010101" charset="-122"/>
              </a:rPr>
              <a:t>18</a:t>
            </a:r>
            <a:r>
              <a:rPr lang="zh-CN" altLang="en-US" sz="1600">
                <a:latin typeface="黑体" panose="02010609060101010101" charset="-122"/>
                <a:ea typeface="黑体" panose="02010609060101010101" charset="-122"/>
              </a:rPr>
              <a:t>日，市场监管总局印发《网络交易执法协查暂行办法》，聚焦促进平台经济创新发展的目标要求，规范了网络交易执法协查的适用范围、原则、主体、内容、对象、流程、数据字段等，进一步完善了市场监管部门与网络交易平台经营者在平台经济领域协同治理的监管模式，明确市场监管部门可以依法依规，推动建立高效顺畅的网络交易执法协作机制。据此可知（　　）</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根据社会发展实际需要，以良法促发展、保善治</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公民依法行使权利能够有效避免网络暴力的发生</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建设法治国家需要各类主体共同参与、形成合力</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政府坚持依法履行职能，不断提升依法执政水平</a:t>
            </a:r>
            <a:endParaRPr lang="zh-CN" altLang="en-US" sz="1600">
              <a:latin typeface="黑体" panose="02010609060101010101" charset="-122"/>
              <a:ea typeface="黑体" panose="02010609060101010101" charset="-122"/>
            </a:endParaRPr>
          </a:p>
          <a:p>
            <a:pPr indent="0" algn="just" fontAlgn="auto">
              <a:lnSpc>
                <a:spcPct val="15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②④</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3886200" y="207454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02005" y="4369435"/>
            <a:ext cx="10668635"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【解析】本题考查如何建设法治国家。《网络交易执法协查暂行办法》</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聚焦促进平台经济创新发展的目标要求</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，体现了根据社会发展实际需要制定良法，以良法促发展、保善治，</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正确。材料主要涉及市场监管部门与平台经营者的执法协作机制，未提及公民依法行使权利及网络暴力的相关信息，且公民依法行使权利并不一定能避免网络暴力的发生，</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进一步完善了市场监管部门与网络交易平台经营者在平台经济领域协同治理的监管模式</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，强调政府部门与市场主体</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平台经营者</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共同参与、形成合力，推动法治国家建设，</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正确。中国共产党依法执政，政府依法行政，</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3157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四川绵阳南山中学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近年来，我国数字政府建设步伐不断加快，</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一网通办</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一网统管</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一网协同</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等创新实践不断涌现，</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高效办成一件事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一件事一次办</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等便民服务先后落地，</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一张网</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一朵云</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一组库</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的数字政府工作格局建立完善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企业和群众反映强烈的办事难、办事慢、办事繁问题得到了有效解决。由此可见，我国加强数字政府建设旨在（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打造智能高效的政府，提高政府服务效能</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建设人民满意的政府，增强政府的透明度</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建设权责法定的政府，规范执法自由裁量权</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推动政府治理方式创新，促进政府职能转变</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8636635" y="222059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55345" y="4638040"/>
            <a:ext cx="1077849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【解析】本题考查建设法治政府。题目中提到的</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一网通办</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高效办成一件事</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等措施，主要通过数字化手段提升政府服务效率，打造智能高效的政府，</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正确；企业和群众反映强烈的办事难、办事慢、办事繁问题得到了有效解决。由此可见，我国加强数字政府建设旨在推动政府治理方式创新，促进政府职能转变，</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正确；题干强调服务效能而非公开透明，未体现增强政府透明度，且增强政府的透明度，着重强调建设公开的政府，</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规范执法自由裁量权</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与题干中优化服务流程、加强数字政府建设无直接关系，</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2967990"/>
            <a:ext cx="9128760" cy="64516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【名师</a:t>
            </a:r>
            <a:r>
              <a:rPr lang="zh-CN" altLang="en-US">
                <a:solidFill>
                  <a:srgbClr val="0070C0"/>
                </a:solidFill>
                <a:latin typeface="黑体" panose="02010609060101010101" charset="-122"/>
                <a:ea typeface="黑体" panose="02010609060101010101" charset="-122"/>
                <a:cs typeface="黑体" panose="02010609060101010101" charset="-122"/>
              </a:rPr>
              <a:t>点拨】规范执法自由裁量权是指对行政机关及其工作人员在法律授权范围内自行选择行为方式和自由作出行政决定的权力进行规范。</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5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915670" y="1102360"/>
            <a:ext cx="10463530" cy="284607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rPr>
              <a:t>4.</a:t>
            </a:r>
            <a:r>
              <a:rPr lang="zh-CN" altLang="en-US" sz="1600">
                <a:latin typeface="黑体" panose="02010609060101010101" charset="-122"/>
                <a:ea typeface="黑体" panose="02010609060101010101" charset="-122"/>
              </a:rPr>
              <a:t>为深入贯彻落实《中华人民共和国社区矫正法》，四川省司法厅、民政厅、财政厅联合出台《关于村（居）民委员会依法协助做好社区矫正工作的实施意见》，紧紧围绕预防和减少犯罪的目标，聚焦推动社会力量依法参与社区矫正工作，着力构建村（居）民委员会依法协助做好社区矫正工作长效机制。出台该意见的预期目标是（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坚持法治思维，增强人民法治获得感</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以法治代替德治，推进法治社会建设</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发挥行政职能优势，提升基层治理效能</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完善基本法律体系，补齐法律服务短板</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②④</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10315575" y="175450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234815"/>
            <a:ext cx="10660380"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【解析】本题考查如何建设法治国家、如何建设法治社会。题干强调</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依法协助</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和</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依法参与</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，体现了运用法治方式推动工作，符合</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坚持法治思维</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的要求；让村</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居</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民委员会等社会力量参与社区矫正，有助于让群众直接感受法治实效，从而增强人民法治获得感，</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正确。我国坚持依法治国和以德治国相结合，</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以法治代替德治</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说法错误，</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不选。政策由司法厅、民政厅、财政厅等行政部门联合出台，体现发挥行政职能优势；聚焦村</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居</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民委员会</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基层自治组织</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协助社区矫正，构建长效机制，直接指向提升基层治理效能，</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正确。该意见不是法律，不能完善基本法律体系，材料也未体现补齐法律服务短板，</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不选。</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3950"/>
            <a:ext cx="10659745" cy="28022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山东济南</a:t>
            </a:r>
            <a:r>
              <a:rPr lang="en-US" altLang="zh-CN">
                <a:latin typeface="仿宋" panose="02010609060101010101" charset="-122"/>
                <a:ea typeface="仿宋" panose="02010609060101010101" charset="-122"/>
                <a:cs typeface="仿宋" panose="02010609060101010101" charset="-122"/>
              </a:rPr>
              <a:t>2024</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习近平同志指出：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如果法治的堤坝被冲破了，权力的滥用就会像洪水一样成灾。</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这句话说明（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必须加强人大对国家权力的监督，依法行使质询权</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建设社会主义法治国家必须规范国家权力的运行</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必须完善以行政法为核心的中国特色社会主义法律体系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要不断完善各项法律制度，实现国家各个领域治理有法可依</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3101975" y="146685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7730" y="4291965"/>
            <a:ext cx="10476230"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【解析】本题考查法治国家的内涵。</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如果法治的堤坝被冲破了，权力的滥用就会像洪水一样成灾</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，说明要坚持依法治国方略，把权力关进制度的笼子里，规范国家权力的运行，不断完善各项法律制度，使国家各个领域治理有法可依，</a:t>
            </a:r>
            <a:r>
              <a:rPr lang="en-US" altLang="en-US">
                <a:latin typeface="黑体" panose="02010609060101010101" charset="-122"/>
                <a:ea typeface="黑体" panose="02010609060101010101" charset="-122"/>
                <a:cs typeface="黑体" panose="02010609060101010101" charset="-122"/>
              </a:rPr>
              <a:t>②④</a:t>
            </a:r>
            <a:r>
              <a:rPr lang="zh-CN" altLang="en-US">
                <a:latin typeface="黑体" panose="02010609060101010101" charset="-122"/>
                <a:ea typeface="黑体" panose="02010609060101010101" charset="-122"/>
                <a:cs typeface="黑体" panose="02010609060101010101" charset="-122"/>
              </a:rPr>
              <a:t>符合题意；质询权是人大代表的职权，不是人民代表大会的职权，</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错误；宪法是中国特色社会主义法律体系的核心，</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错误。</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6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6290" y="1131570"/>
            <a:ext cx="10659745" cy="284607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5.[</a:t>
            </a:r>
            <a:r>
              <a:rPr lang="zh-CN" altLang="en-US" sz="1600">
                <a:latin typeface="仿宋" panose="02010609060101010101" charset="-122"/>
                <a:ea typeface="仿宋" panose="02010609060101010101" charset="-122"/>
                <a:cs typeface="仿宋" panose="02010609060101010101" charset="-122"/>
              </a:rPr>
              <a:t>辽宁七校</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联考</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北京先后推出优化营商环境</a:t>
            </a:r>
            <a:r>
              <a:rPr lang="en-US" altLang="zh-CN" sz="1600">
                <a:latin typeface="黑体" panose="02010609060101010101" charset="-122"/>
                <a:ea typeface="黑体" panose="02010609060101010101" charset="-122"/>
              </a:rPr>
              <a:t>1.0</a:t>
            </a:r>
            <a:r>
              <a:rPr lang="zh-CN" altLang="en-US" sz="1600">
                <a:latin typeface="黑体" panose="02010609060101010101" charset="-122"/>
                <a:ea typeface="黑体" panose="02010609060101010101" charset="-122"/>
              </a:rPr>
              <a:t>至</a:t>
            </a:r>
            <a:r>
              <a:rPr lang="en-US" altLang="zh-CN" sz="1600">
                <a:latin typeface="黑体" panose="02010609060101010101" charset="-122"/>
                <a:ea typeface="黑体" panose="02010609060101010101" charset="-122"/>
              </a:rPr>
              <a:t>6.0</a:t>
            </a:r>
            <a:r>
              <a:rPr lang="zh-CN" altLang="en-US" sz="1600">
                <a:latin typeface="黑体" panose="02010609060101010101" charset="-122"/>
                <a:ea typeface="黑体" panose="02010609060101010101" charset="-122"/>
              </a:rPr>
              <a:t>版改革方案，共实施</a:t>
            </a:r>
            <a:r>
              <a:rPr lang="en-US" altLang="zh-CN" sz="1600">
                <a:latin typeface="黑体" panose="02010609060101010101" charset="-122"/>
                <a:ea typeface="黑体" panose="02010609060101010101" charset="-122"/>
              </a:rPr>
              <a:t>1200</a:t>
            </a:r>
            <a:r>
              <a:rPr lang="zh-CN" altLang="en-US" sz="1600">
                <a:latin typeface="黑体" panose="02010609060101010101" charset="-122"/>
                <a:ea typeface="黑体" panose="02010609060101010101" charset="-122"/>
              </a:rPr>
              <a:t>余项举措。围绕准入即准营，推广</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一业一证</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；聚焦企业群众高频办理事项，推出</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一件事</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集成服务；深入推进以</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风险＋信用</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为基础的一体化综合监管</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擦亮</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北京服务</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品牌（如下图）。对此，下列观点正确的是（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北京深刻转变政府职能，建设服务型政府</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政府简政放权，将部分权力转移给企业自主行使</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政府科学配置各职能部门，对经济发展进行宏观调控</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北京优化政府治理流程和方式，政务服务效能持续提高</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②④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7987030" y="175831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6290" y="4234180"/>
            <a:ext cx="10660380"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【解析】本题考查法治政府的内涵、如何建设法治政府。北京先后推出优化营商环境</a:t>
            </a:r>
            <a:r>
              <a:rPr lang="en-US" altLang="zh-CN" sz="1600">
                <a:latin typeface="黑体" panose="02010609060101010101" charset="-122"/>
                <a:ea typeface="黑体" panose="02010609060101010101" charset="-122"/>
                <a:cs typeface="黑体" panose="02010609060101010101" charset="-122"/>
              </a:rPr>
              <a:t>1.0</a:t>
            </a:r>
            <a:r>
              <a:rPr lang="zh-CN" altLang="en-US" sz="1600">
                <a:latin typeface="黑体" panose="02010609060101010101" charset="-122"/>
                <a:ea typeface="黑体" panose="02010609060101010101" charset="-122"/>
                <a:cs typeface="黑体" panose="02010609060101010101" charset="-122"/>
              </a:rPr>
              <a:t>至</a:t>
            </a:r>
            <a:r>
              <a:rPr lang="en-US" altLang="zh-CN" sz="1600">
                <a:latin typeface="黑体" panose="02010609060101010101" charset="-122"/>
                <a:ea typeface="黑体" panose="02010609060101010101" charset="-122"/>
                <a:cs typeface="黑体" panose="02010609060101010101" charset="-122"/>
              </a:rPr>
              <a:t>6.0</a:t>
            </a:r>
            <a:r>
              <a:rPr lang="zh-CN" altLang="en-US" sz="1600">
                <a:latin typeface="黑体" panose="02010609060101010101" charset="-122"/>
                <a:ea typeface="黑体" panose="02010609060101010101" charset="-122"/>
                <a:cs typeface="黑体" panose="02010609060101010101" charset="-122"/>
              </a:rPr>
              <a:t>版改革方案，推广</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一业一证</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；为企业群众办理事项推出</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一件事</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集成服务；推进以</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风险＋信用</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为基础的一体化综合监管。这表明北京深刻转变政府职能，建设服务型政府，优化政府治理流程和方式，政务服务效能持续提高，</a:t>
            </a:r>
            <a:r>
              <a:rPr lang="en-US" altLang="en-US" sz="1600">
                <a:latin typeface="黑体" panose="02010609060101010101" charset="-122"/>
                <a:ea typeface="黑体" panose="02010609060101010101" charset="-122"/>
                <a:cs typeface="黑体" panose="02010609060101010101" charset="-122"/>
              </a:rPr>
              <a:t>①④</a:t>
            </a:r>
            <a:r>
              <a:rPr lang="zh-CN" altLang="en-US" sz="1600">
                <a:latin typeface="黑体" panose="02010609060101010101" charset="-122"/>
                <a:ea typeface="黑体" panose="02010609060101010101" charset="-122"/>
                <a:cs typeface="黑体" panose="02010609060101010101" charset="-122"/>
              </a:rPr>
              <a:t>正确；政府简政放权指精简政府机构，把经营管理权下放给企业，但材料强调政府转变职能，优化政府治理流程和方式，提高政务服务效能，并未涉及将部分权力转移给企业自主行使，</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不符合题意；材料强调政府转变职能，为企业、群众更好服务，并未涉及政府科学配置各职能部门，对经济发展进行宏观调控，</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不符合题意。</a:t>
            </a:r>
            <a:endParaRPr lang="zh-CN" altLang="en-US" sz="1600">
              <a:latin typeface="黑体" panose="02010609060101010101" charset="-122"/>
              <a:ea typeface="黑体" panose="02010609060101010101" charset="-122"/>
              <a:cs typeface="黑体" panose="02010609060101010101" charset="-122"/>
            </a:endParaRPr>
          </a:p>
        </p:txBody>
      </p:sp>
      <p:pic>
        <p:nvPicPr>
          <p:cNvPr id="5" name="图片 -2147482059"/>
          <p:cNvPicPr>
            <a:picLocks noChangeAspect="1"/>
          </p:cNvPicPr>
          <p:nvPr/>
        </p:nvPicPr>
        <p:blipFill>
          <a:blip r:embed="rId2"/>
          <a:stretch>
            <a:fillRect/>
          </a:stretch>
        </p:blipFill>
        <p:spPr>
          <a:xfrm>
            <a:off x="8060690" y="2292350"/>
            <a:ext cx="3395345" cy="1711960"/>
          </a:xfrm>
          <a:prstGeom prst="rect">
            <a:avLst/>
          </a:prstGeom>
          <a:noFill/>
          <a:ln w="9525">
            <a:noFill/>
          </a:ln>
        </p:spPr>
      </p:pic>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6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5697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6.[</a:t>
            </a:r>
            <a:r>
              <a:rPr lang="zh-CN" altLang="en-US">
                <a:latin typeface="仿宋" panose="02010609060101010101" charset="-122"/>
                <a:ea typeface="仿宋" panose="02010609060101010101" charset="-122"/>
                <a:cs typeface="仿宋" panose="02010609060101010101" charset="-122"/>
              </a:rPr>
              <a:t>贵州部分学校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某县学习借鉴</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枫桥经验</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，推深做实</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新时代六尺巷工作法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。该县全面推行</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书记领办项目</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和</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群众说事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制度，培养</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法律明白人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，整合组建矛盾纠纷调解中心，实现信访、调解、仲裁、诉讼</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一揽子</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为民解忧。</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新时代六尺巷工作法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坚持党建引领，有利于发挥党在基层治理中的领导核心作用</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整合社会资源，有利于提升民众直接管理国家事务的热情</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健全社会矛盾纠纷预防化解机制，有利于促进社会和谐</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坚持自治、德治、法治相结合，有利于发挥法律的教化作用和道德的规范作用</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8846185" y="189547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586605"/>
            <a:ext cx="1065911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【解析】本题考查建设法治社会。该县全面推行</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书记领办项目</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和</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群众说事</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制度，培养</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法律明白人</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，整合组建矛盾纠纷调解中心，说明</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新时代六尺巷工作法</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坚持党建引领，有利于发挥党在基层治理中的领导核心作用，健全社会矛盾纠纷预防化解机制，有利于促进社会和谐，</a:t>
            </a:r>
            <a:r>
              <a:rPr lang="en-US" altLang="en-US" sz="1600">
                <a:latin typeface="黑体" panose="02010609060101010101" charset="-122"/>
                <a:ea typeface="黑体" panose="02010609060101010101" charset="-122"/>
                <a:cs typeface="黑体" panose="02010609060101010101" charset="-122"/>
              </a:rPr>
              <a:t>①③</a:t>
            </a:r>
            <a:r>
              <a:rPr lang="zh-CN" altLang="en-US" sz="1600">
                <a:latin typeface="黑体" panose="02010609060101010101" charset="-122"/>
                <a:ea typeface="黑体" panose="02010609060101010101" charset="-122"/>
                <a:cs typeface="黑体" panose="02010609060101010101" charset="-122"/>
              </a:rPr>
              <a:t>正确。</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新时代六尺巷工作法</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主要聚焦于基层社会治理，有利于提升民众参与基层事务管理的热情，在我国民众不直接管理国家事务，</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不选。发挥法律的规范作用和道德的教化作用，</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6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7950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7.[</a:t>
            </a:r>
            <a:r>
              <a:rPr lang="zh-CN" altLang="en-US">
                <a:latin typeface="仿宋" panose="02010609060101010101" charset="-122"/>
                <a:ea typeface="仿宋" panose="02010609060101010101" charset="-122"/>
                <a:cs typeface="仿宋" panose="02010609060101010101" charset="-122"/>
              </a:rPr>
              <a:t>河南开封</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要以数字化赋能基层治理创新，某地试点推行</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智慧社区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平台，居民通过平台直接参与社区规划、预算监督和公共事务表决，政府同步出台《基层数字化治理条例》规范平台运行，并联合社区党组织整合辖区单位资源。这一做法（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创新了基层治理模式，推动全过程人民民主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体现法治政府与数字政府协同，提升治理效能</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创新了基层政权组织形式，保障公民行使政治权利</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实现了党组织向服务职能转变，强化整合资源能力</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6316345" y="181800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6290" y="4732020"/>
            <a:ext cx="10659110" cy="108775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【解析】本题考查如何建设法治政府。居民直接参与社区事务，政府出台法规规范平台运行，创新了基层治理模式，推动全过程人民民主，体现法治政府与数字政府协同，</a:t>
            </a:r>
            <a:r>
              <a:rPr lang="en-US" altLang="en-US">
                <a:latin typeface="黑体" panose="02010609060101010101" charset="-122"/>
                <a:ea typeface="黑体" panose="02010609060101010101" charset="-122"/>
                <a:cs typeface="黑体" panose="02010609060101010101" charset="-122"/>
              </a:rPr>
              <a:t>①②</a:t>
            </a:r>
            <a:r>
              <a:rPr lang="zh-CN" altLang="en-US">
                <a:latin typeface="黑体" panose="02010609060101010101" charset="-122"/>
                <a:ea typeface="黑体" panose="02010609060101010101" charset="-122"/>
                <a:cs typeface="黑体" panose="02010609060101010101" charset="-122"/>
              </a:rPr>
              <a:t>正确。材料中的做法没有创新基层政权组织形式，</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排除。党组织整合资源体现领导作用，党组织不直接履行服务职能，</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排除。</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6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020" y="113093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8.[</a:t>
            </a:r>
            <a:r>
              <a:rPr lang="zh-CN" altLang="en-US">
                <a:latin typeface="仿宋" panose="02010609060101010101" charset="-122"/>
                <a:ea typeface="仿宋" panose="02010609060101010101" charset="-122"/>
                <a:cs typeface="仿宋" panose="02010609060101010101" charset="-122"/>
              </a:rPr>
              <a:t>北京东城区</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中共中央印发的《法治社会建设实施纲要（</a:t>
            </a:r>
            <a:r>
              <a:rPr lang="en-US" altLang="zh-CN">
                <a:latin typeface="黑体" panose="02010609060101010101" charset="-122"/>
                <a:ea typeface="黑体" panose="02010609060101010101" charset="-122"/>
              </a:rPr>
              <a:t>2020—2025</a:t>
            </a:r>
            <a:r>
              <a:rPr lang="zh-CN" altLang="en-US">
                <a:latin typeface="黑体" panose="02010609060101010101" charset="-122"/>
                <a:ea typeface="黑体" panose="02010609060101010101" charset="-122"/>
              </a:rPr>
              <a:t>年）》指出：法治社会是构筑法治国家的基础，法治社会建设是实现国家治理体系和治理能力现代化的重要组成部分。我们要建设的法治社会是（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法治作用代替德治的社会</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社会治理依法开展的社会</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没有违法犯罪行为的社会</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公共生活和谐有序的社会</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3359150" y="187007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1380" y="4553585"/>
            <a:ext cx="10659110"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【解析】本题考查法治社会。法治社会是指法律得到公认和普遍遵从、社会治理依法开展、公共生活和谐有序的社会，</a:t>
            </a:r>
            <a:r>
              <a:rPr lang="en-US" altLang="en-US">
                <a:latin typeface="黑体" panose="02010609060101010101" charset="-122"/>
                <a:ea typeface="黑体" panose="02010609060101010101" charset="-122"/>
                <a:cs typeface="黑体" panose="02010609060101010101" charset="-122"/>
              </a:rPr>
              <a:t>②④</a:t>
            </a:r>
            <a:r>
              <a:rPr lang="zh-CN" altLang="en-US">
                <a:latin typeface="黑体" panose="02010609060101010101" charset="-122"/>
                <a:ea typeface="黑体" panose="02010609060101010101" charset="-122"/>
                <a:cs typeface="黑体" panose="02010609060101010101" charset="-122"/>
              </a:rPr>
              <a:t>正确；全面推进依法治国要坚持依法治国与以德治国相结合，</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错误；建设法治社会并不是没有违法犯罪行为，而是无论在私人生活领域，还是在公共生活领域，违法犯罪行为得到有效遏制，</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排除。</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6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020" y="113093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9.[</a:t>
            </a:r>
            <a:r>
              <a:rPr lang="zh-CN" altLang="en-US">
                <a:latin typeface="仿宋" panose="02010609060101010101" charset="-122"/>
                <a:ea typeface="仿宋" panose="02010609060101010101" charset="-122"/>
                <a:cs typeface="仿宋" panose="02010609060101010101" charset="-122"/>
              </a:rPr>
              <a:t>天津市实验中学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党的二十大报告多次提到</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法治</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，首次用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坚持全面依法治国，推进法治中国建设</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一个章节专门部署法治建设，围绕立法、执法、司法、守法四个法治环节，提出了今后推进全面依法治国的主要措施。下列属于加快建设法治社会的措施的是（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加强检察机关法律监督工作，完善公益诉讼制度</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推进多层次多领域依法治理，提升社会治理法治化水平</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加大关系群众切身利益的重点领域执法力度，完善行政执法程序</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建设覆盖城乡的现代公共法律服务体系，深入开展法治宣传教育</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8364855" y="185801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1380" y="4553585"/>
            <a:ext cx="10659110"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【解析】本题考查建设法治社会。推进多层次多领域依法治理，提升社会治理法治化水平，建设覆盖城乡的现代公共法律服务体系，深入开展法治宣传教育，属于加快建设法治社会的措施，</a:t>
            </a:r>
            <a:r>
              <a:rPr lang="en-US" altLang="en-US">
                <a:latin typeface="黑体" panose="02010609060101010101" charset="-122"/>
                <a:ea typeface="黑体" panose="02010609060101010101" charset="-122"/>
                <a:cs typeface="黑体" panose="02010609060101010101" charset="-122"/>
              </a:rPr>
              <a:t>②④</a:t>
            </a:r>
            <a:r>
              <a:rPr lang="zh-CN" altLang="en-US">
                <a:latin typeface="黑体" panose="02010609060101010101" charset="-122"/>
                <a:ea typeface="黑体" panose="02010609060101010101" charset="-122"/>
                <a:cs typeface="黑体" panose="02010609060101010101" charset="-122"/>
              </a:rPr>
              <a:t>符合题意；加强检察机关法律监督工作，完善公益诉讼制度是对司法工作建设的要求，</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不符合题意；加大关系群众切身利益的重点领域执法力度，完善行政执法程序属于法治政府建设的要求，</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不符合题意。</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6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57300" y="1155065"/>
            <a:ext cx="10036810" cy="3707765"/>
          </a:xfrm>
          <a:prstGeom prst="rect">
            <a:avLst/>
          </a:prstGeom>
          <a:noFill/>
        </p:spPr>
        <p:txBody>
          <a:bodyPr wrap="square" rtlCol="0">
            <a:noAutofit/>
          </a:bodyPr>
          <a:p>
            <a:pPr indent="0" algn="just" fontAlgn="auto">
              <a:lnSpc>
                <a:spcPct val="150000"/>
              </a:lnSpc>
            </a:pPr>
            <a:r>
              <a:rPr lang="en-US" altLang="zh-CN" sz="1600">
                <a:latin typeface="仿宋" panose="02010609060101010101" charset="-122"/>
                <a:ea typeface="仿宋" panose="02010609060101010101" charset="-122"/>
                <a:cs typeface="仿宋" panose="02010609060101010101" charset="-122"/>
              </a:rPr>
              <a:t>10.[</a:t>
            </a:r>
            <a:r>
              <a:rPr lang="zh-CN" altLang="en-US" sz="1600">
                <a:latin typeface="仿宋" panose="02010609060101010101" charset="-122"/>
                <a:ea typeface="仿宋" panose="02010609060101010101" charset="-122"/>
                <a:cs typeface="仿宋" panose="02010609060101010101" charset="-122"/>
              </a:rPr>
              <a:t>河北多校</a:t>
            </a:r>
            <a:r>
              <a:rPr lang="en-US" altLang="zh-CN" sz="1600">
                <a:latin typeface="仿宋" panose="02010609060101010101" charset="-122"/>
                <a:ea typeface="仿宋" panose="02010609060101010101" charset="-122"/>
                <a:cs typeface="仿宋" panose="02010609060101010101" charset="-122"/>
              </a:rPr>
              <a:t>2024</a:t>
            </a:r>
            <a:r>
              <a:rPr lang="zh-CN" altLang="en-US" sz="1600">
                <a:latin typeface="仿宋" panose="02010609060101010101" charset="-122"/>
                <a:ea typeface="仿宋" panose="02010609060101010101" charset="-122"/>
                <a:cs typeface="仿宋" panose="02010609060101010101" charset="-122"/>
              </a:rPr>
              <a:t>高一联考</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阅读材料，完成下列要求。</a:t>
            </a:r>
            <a:endParaRPr lang="zh-CN" altLang="en-US" sz="1600">
              <a:latin typeface="黑体" panose="02010609060101010101" charset="-122"/>
              <a:ea typeface="黑体" panose="02010609060101010101" charset="-122"/>
            </a:endParaRPr>
          </a:p>
          <a:p>
            <a:pPr indent="0" algn="just" fontAlgn="auto">
              <a:lnSpc>
                <a:spcPct val="150000"/>
              </a:lnSpc>
            </a:pPr>
            <a:r>
              <a:rPr lang="en-US" altLang="zh-CN" sz="1600">
                <a:latin typeface="楷体" panose="02010609060101010101" charset="-122"/>
                <a:ea typeface="楷体" panose="02010609060101010101" charset="-122"/>
                <a:cs typeface="楷体" panose="02010609060101010101" charset="-122"/>
              </a:rPr>
              <a:t>    </a:t>
            </a:r>
            <a:r>
              <a:rPr lang="zh-CN" altLang="en-US" sz="1600">
                <a:latin typeface="楷体" panose="02010609060101010101" charset="-122"/>
                <a:ea typeface="楷体" panose="02010609060101010101" charset="-122"/>
                <a:cs typeface="楷体" panose="02010609060101010101" charset="-122"/>
              </a:rPr>
              <a:t>党的十八大以来，党中央明确指出，科技活动应坚持以人民为中心的发展思想，有利于促进经济发展、社会进步、民生改善和生态环境保护，不断增强人民获得感、幸福感、安全感，促进人类社会和平发展和可持续发展。</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zh-CN" sz="1600">
                <a:latin typeface="楷体" panose="02010609060101010101" charset="-122"/>
                <a:ea typeface="楷体" panose="02010609060101010101" charset="-122"/>
                <a:cs typeface="楷体" panose="02010609060101010101" charset="-122"/>
              </a:rPr>
              <a:t>    </a:t>
            </a:r>
            <a:r>
              <a:rPr lang="zh-CN" altLang="en-US" sz="1600">
                <a:latin typeface="楷体" panose="02010609060101010101" charset="-122"/>
                <a:ea typeface="楷体" panose="02010609060101010101" charset="-122"/>
                <a:cs typeface="楷体" panose="02010609060101010101" charset="-122"/>
              </a:rPr>
              <a:t>新修订的《中华人民共和国科学技术进步法》坚持以党的创新理论为引领，全面贯彻党中央决策部署，强化创新的核心地位。修法过程广泛听取各方面意见建议，聚焦重点问题，多次深入调查研究，凝聚更多共识，扎实高效做好科学技术进步法修订工作。</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zh-CN" sz="1600">
                <a:latin typeface="楷体" panose="02010609060101010101" charset="-122"/>
                <a:ea typeface="楷体" panose="02010609060101010101" charset="-122"/>
                <a:cs typeface="楷体" panose="02010609060101010101" charset="-122"/>
              </a:rPr>
              <a:t>    </a:t>
            </a:r>
            <a:r>
              <a:rPr lang="zh-CN" altLang="en-US" sz="1600">
                <a:latin typeface="楷体" panose="02010609060101010101" charset="-122"/>
                <a:ea typeface="楷体" panose="02010609060101010101" charset="-122"/>
                <a:cs typeface="楷体" panose="02010609060101010101" charset="-122"/>
              </a:rPr>
              <a:t>新修订的科学技术进步法新增</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国家改革完善重大科学技术决策咨询制度</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发挥智库作用，扩大公众参与，开展科学评估</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监督管理</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等内容，强调国家要加强科技法治化建设和科研作风学风建设，建立和完善科研诚信制度和科技监督体系，健全科技伦理治理体制</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更好适应了新时代科技创新治理的新形势和新要求。</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50000"/>
              </a:lnSpc>
            </a:pPr>
            <a:r>
              <a:rPr lang="zh-CN" altLang="en-US" sz="1600">
                <a:latin typeface="楷体" panose="02010609060101010101" charset="-122"/>
                <a:ea typeface="楷体" panose="02010609060101010101" charset="-122"/>
                <a:cs typeface="楷体" panose="02010609060101010101" charset="-122"/>
              </a:rPr>
              <a:t>我国已经开启全面建设社会主义现代化国家新征程，新时代科技创新发展需要</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良法之治</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a:t>
            </a:r>
            <a:r>
              <a:rPr lang="zh-CN" altLang="en-US" sz="1600">
                <a:latin typeface="黑体" panose="02010609060101010101" charset="-122"/>
                <a:ea typeface="黑体" panose="02010609060101010101" charset="-122"/>
              </a:rPr>
              <a:t>结合材料，运用《政治与法治》知识，谈谈你对新时代科技创新发展需要</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良法之治</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的理解。（</a:t>
            </a:r>
            <a:r>
              <a:rPr lang="en-US" altLang="zh-CN" sz="1600">
                <a:latin typeface="黑体" panose="02010609060101010101" charset="-122"/>
                <a:ea typeface="黑体" panose="02010609060101010101" charset="-122"/>
              </a:rPr>
              <a:t>12</a:t>
            </a:r>
            <a:r>
              <a:rPr lang="zh-CN" altLang="en-US" sz="1600">
                <a:latin typeface="黑体" panose="02010609060101010101" charset="-122"/>
                <a:ea typeface="黑体" panose="02010609060101010101" charset="-122"/>
              </a:rPr>
              <a:t>分）</a:t>
            </a:r>
            <a:endParaRPr lang="zh-CN" altLang="en-US" sz="1600">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885190" y="1009015"/>
            <a:ext cx="10541000" cy="3348355"/>
          </a:xfrm>
          <a:prstGeom prst="rect">
            <a:avLst/>
          </a:prstGeom>
          <a:noFill/>
        </p:spPr>
        <p:txBody>
          <a:bodyPr wrap="square" rtlCol="0">
            <a:noAutofit/>
          </a:bodyPr>
          <a:p>
            <a:pPr indent="0" fontAlgn="auto">
              <a:lnSpc>
                <a:spcPct val="150000"/>
              </a:lnSpc>
            </a:pPr>
            <a:r>
              <a:rPr lang="en-US" altLang="zh-CN" sz="1600">
                <a:solidFill>
                  <a:srgbClr val="FF0000"/>
                </a:solidFill>
                <a:latin typeface="黑体" panose="02010609060101010101" charset="-122"/>
                <a:ea typeface="黑体" panose="02010609060101010101" charset="-122"/>
              </a:rPr>
              <a:t> </a:t>
            </a:r>
            <a:r>
              <a:rPr lang="zh-CN" altLang="en-US" sz="1600">
                <a:solidFill>
                  <a:srgbClr val="FF0000"/>
                </a:solidFill>
                <a:latin typeface="黑体" panose="02010609060101010101" charset="-122"/>
                <a:ea typeface="黑体" panose="02010609060101010101" charset="-122"/>
              </a:rPr>
              <a:t>【答案】</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法治国家强调依法治理，只有良法才能最大限度地得到民众的认同，才能最大程度地发挥法律的效力。党的十八大以来，党中央明确指出，科技活动应坚持以人民为中心的发展思想，有利于促进经济发展、社会进步、民生改善和生态环境保护，不断增强人民获得感、幸福感、安全感，促进人类社会和平发展和可持续发展。</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良法应内容合理，在制定过程中应广泛听取各方意见，符合社会和人民的需要，符合社会公平正义的理念。新修订的《中华人民共和国科学技术进步法》坚持以党的创新理论为引领，全面贯彻党中央决策部署，强化创新的核心地位。修法过程广泛听取各方面意见建议，聚焦重点问题，多次深入调查研究，凝聚更多共识，扎实高效做好科学技术进步法修订工作。</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良法应体系完备、规范系统、类别齐全、协调统一，能够涵盖社会生活的各个方面。新修订的科学技术进步法新增</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国家改革完善重大科学技术决策咨询制度</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发挥智库作用，扩大公众参与，开展科学评估</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监督管理</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等内容。</a:t>
            </a:r>
            <a:r>
              <a:rPr lang="en-US" altLang="en-US">
                <a:solidFill>
                  <a:srgbClr val="FF0000"/>
                </a:solidFill>
                <a:latin typeface="黑体" panose="02010609060101010101" charset="-122"/>
                <a:ea typeface="黑体" panose="02010609060101010101" charset="-122"/>
              </a:rPr>
              <a:t>④</a:t>
            </a:r>
            <a:r>
              <a:rPr lang="zh-CN" altLang="en-US">
                <a:solidFill>
                  <a:srgbClr val="FF0000"/>
                </a:solidFill>
                <a:latin typeface="黑体" panose="02010609060101010101" charset="-122"/>
                <a:ea typeface="黑体" panose="02010609060101010101" charset="-122"/>
              </a:rPr>
              <a:t>推进科学立法、民主立法、依法立法，方可制定出良法，良法之下才有法治国家。强调国家要加强科技法治化建设和科研作风学风建设，建立和完善科研诚信制度和科技监督体系，健全科技伦理治理体制</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更好适应了新时代科技创新治理的新形势和新要求。</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每点</a:t>
            </a:r>
            <a:r>
              <a:rPr lang="en-US" altLang="zh-CN">
                <a:solidFill>
                  <a:srgbClr val="FF0000"/>
                </a:solidFill>
                <a:latin typeface="黑体" panose="02010609060101010101" charset="-122"/>
                <a:ea typeface="黑体" panose="02010609060101010101" charset="-122"/>
              </a:rPr>
              <a:t>3</a:t>
            </a:r>
            <a:r>
              <a:rPr lang="zh-CN" altLang="en-US">
                <a:solidFill>
                  <a:srgbClr val="FF0000"/>
                </a:solidFill>
                <a:latin typeface="黑体" panose="02010609060101010101" charset="-122"/>
                <a:ea typeface="黑体" panose="02010609060101010101" charset="-122"/>
              </a:rPr>
              <a:t>分，共</a:t>
            </a:r>
            <a:r>
              <a:rPr lang="en-US" altLang="zh-CN">
                <a:solidFill>
                  <a:srgbClr val="FF0000"/>
                </a:solidFill>
                <a:latin typeface="黑体" panose="02010609060101010101" charset="-122"/>
                <a:ea typeface="黑体" panose="02010609060101010101" charset="-122"/>
              </a:rPr>
              <a:t>12</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6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042035" y="1270000"/>
            <a:ext cx="10108565" cy="3042920"/>
          </a:xfrm>
          <a:prstGeom prst="rect">
            <a:avLst/>
          </a:prstGeom>
        </p:spPr>
        <p:txBody>
          <a:bodyPr wrap="square">
            <a:noAutofit/>
          </a:bodyPr>
          <a:p>
            <a:pPr indent="0" algn="just" defTabSz="266700" fontAlgn="auto">
              <a:lnSpc>
                <a:spcPts val="27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【解析】本题考查如何建设法治国家。有效信息</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党的十八大以来，党中央明确指出，科技活动应坚持以人民为中心的发展思想，有利于促进经济发展、社会进步、民生改善和生态环境保护，不断增强人民获得感、幸福感、安全感，促进人类社会和平发展和可持续发展</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可联系良法要得到民众的认同</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前提要求</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；有效信息</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新修订的《中华人民共和国科学技术进步法》坚持以党的创新理论为引领，全面贯彻党中央决策部署，强化创新的核心地位。修法过程广泛听取各方面意见建议，聚焦重点问题，多次深入调查研究，凝聚更多共识，扎实高效做好科学技术进步法修订工作</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可联系良法应内容合理，广泛听取各方意见，符合社会和人民的需要，符合社会公平正义的理念</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作用要求</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；有效信息</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：新修订的科学技术进步法新增</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国家改革完善重大科学技术决策咨询制度</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发挥智库作用，扩大公众参与，开展科学评估</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监督管理</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等内容</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可联系良法应体系完备、规范系统、类别齐全、协调统一，能够涵盖社会生活的各个方面</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内容要求</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；有效信息</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：强调国家要加强科技法治化建设和科研作风学风建设，建立和完善科研诚信制度和科技监督体系，健全科技伦理治理体制</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更好适应了新时代科技创新治理的新形势和新要求</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可联系推进科学立法、民主立法、依法立法，方可制定出良法，良法之下才有法治国家</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措施要求</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539875"/>
            <a:ext cx="10659745" cy="28022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rPr>
              <a:t>4.</a:t>
            </a:r>
            <a:r>
              <a:rPr lang="zh-CN" altLang="en-US">
                <a:latin typeface="黑体" panose="02010609060101010101" charset="-122"/>
                <a:ea typeface="黑体" panose="02010609060101010101" charset="-122"/>
              </a:rPr>
              <a:t>法治国家，就是实行依法治国、依宪治国、依法执政、依宪执政的国家。下列做法中，有利于建设法治国家的是（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坚持宪法法律至上，可以用宪法代替其他各种法律制度</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建立和完善各项法律制度，实现国家治理有法可依</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政府部门依法执政，为社会提供优良的公共服务</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公民的权利得到法律的确认，并通过执法和司法加以保障</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③④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2189480" y="189738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2134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2  </a:t>
            </a:r>
            <a:r>
              <a:rPr lang="zh-CN" altLang="en-US" sz="2000" b="1">
                <a:latin typeface="黑体" panose="02010609060101010101" charset="-122"/>
                <a:ea typeface="黑体" panose="02010609060101010101" charset="-122"/>
                <a:cs typeface="黑体" panose="02010609060101010101" charset="-122"/>
              </a:rPr>
              <a:t>建设法治国家</a:t>
            </a:r>
            <a:endParaRPr lang="zh-CN" altLang="en-US" sz="2000" b="1">
              <a:latin typeface="黑体" panose="02010609060101010101" charset="-122"/>
              <a:ea typeface="黑体" panose="02010609060101010101" charset="-122"/>
              <a:cs typeface="黑体" panose="02010609060101010101" charset="-122"/>
            </a:endParaRPr>
          </a:p>
        </p:txBody>
      </p:sp>
      <p:sp>
        <p:nvSpPr>
          <p:cNvPr id="6" name="文本框 5"/>
          <p:cNvSpPr txBox="1"/>
          <p:nvPr/>
        </p:nvSpPr>
        <p:spPr>
          <a:xfrm>
            <a:off x="916305" y="4597400"/>
            <a:ext cx="10476230"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【解析】本题考查建设法治国家。宪法是国家的根本法，其他法律制度是宪法的具体化，不能用宪法代替其他各种法律制度，</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说法错误；建立和完善各项法律制度，公民的权利得到法律的确认，并通过执法和司法加以保障，实现国家治理有法可依，有利于建设法治国家，</a:t>
            </a:r>
            <a:r>
              <a:rPr lang="en-US" altLang="en-US">
                <a:latin typeface="黑体" panose="02010609060101010101" charset="-122"/>
                <a:ea typeface="黑体" panose="02010609060101010101" charset="-122"/>
                <a:cs typeface="黑体" panose="02010609060101010101" charset="-122"/>
              </a:rPr>
              <a:t>②④</a:t>
            </a:r>
            <a:r>
              <a:rPr lang="zh-CN" altLang="en-US">
                <a:latin typeface="黑体" panose="02010609060101010101" charset="-122"/>
                <a:ea typeface="黑体" panose="02010609060101010101" charset="-122"/>
                <a:cs typeface="黑体" panose="02010609060101010101" charset="-122"/>
              </a:rPr>
              <a:t>符合题意；依法执政的主体是中国共产党，政府部门依法行政，</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说法错误。</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3950"/>
            <a:ext cx="10659745" cy="2501265"/>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5.[</a:t>
            </a:r>
            <a:r>
              <a:rPr lang="zh-CN" altLang="en-US" sz="1600">
                <a:latin typeface="仿宋" panose="02010609060101010101" charset="-122"/>
                <a:ea typeface="仿宋" panose="02010609060101010101" charset="-122"/>
                <a:cs typeface="仿宋" panose="02010609060101010101" charset="-122"/>
              </a:rPr>
              <a:t>甘肃武威</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高一期末</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在现代社会，法治国家意味着国家权力依法行使，国家各项工作依法开展。下列关于法治国家的特征表述错误的是（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坚持宪法法律至上，法律具有相同的至高效力</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坚持良法之治，只有良法才能最大限度地维护每个公民所有的意志</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尊重和保障公民权利，法治的主要功能是保护公民的各项权利</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规范国家权力的运行，把权力关进制度的笼子里</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③④</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②④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3234055" y="141541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7730" y="3676650"/>
            <a:ext cx="10476230" cy="245110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建设法治国家、法治国家的内涵。本题属于逆向选择题。我国主要的法律规范有着不同层级：宪法、法律、行政法规、地方性法规等。根据立法法的规定，宪法具有最高的法律效力，一切法律、行政法规、地方性法规、自治条例和单行条例等都不得同宪法相抵触。法律具有相同的至高效力说法错误，</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符合题意；坚持良法之治，只有良法才能最大限度地得到民众的认同，维护最广大人民群众的根本利益，而不是维护每个公民所有的意志，</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说法错误但符合题意；在法治国家，应尊重和保障公民权利。公民依法享有广泛的权利，包括人身权、财产权、知情权、参与权、表达权和监督权等。保护公民的各项权利是法治的主要功能，</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说法正确但不符合题意；为了规范权力的运行，就需要通过完善的法律制度，加强对权力运行的制约和监督，把权力关进制度的笼子里，构建不敢腐、不能腐、不想腐的体制机制，</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说法正确但不符合题意。</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能力上分</a:t>
            </a:r>
            <a:endPar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BEAUTIFY_FLAG" val="#wm#"/>
  <p:tag name="KSO_WM_TEMPLATE_CATEGORY" val="custom"/>
  <p:tag name="KSO_WM_TEMPLATE_INDEX" val="20205081"/>
</p:tagLst>
</file>

<file path=ppt/tags/tag101.xml><?xml version="1.0" encoding="utf-8"?>
<p:tagLst xmlns:p="http://schemas.openxmlformats.org/presentationml/2006/main">
  <p:tag name="TABLE_ENDDRAG_ORIGIN_RECT" val="718*291"/>
  <p:tag name="TABLE_ENDDRAG_RECT" val="123*144*718*291"/>
</p:tagLst>
</file>

<file path=ppt/tags/tag102.xml><?xml version="1.0" encoding="utf-8"?>
<p:tagLst xmlns:p="http://schemas.openxmlformats.org/presentationml/2006/main">
  <p:tag name="KSO_WM_BEAUTIFY_FLAG" val="#wm#"/>
  <p:tag name="KSO_WM_TEMPLATE_CATEGORY" val="custom"/>
  <p:tag name="KSO_WM_TEMPLATE_INDEX" val="20205081"/>
</p:tagLst>
</file>

<file path=ppt/tags/tag103.xml><?xml version="1.0" encoding="utf-8"?>
<p:tagLst xmlns:p="http://schemas.openxmlformats.org/presentationml/2006/main">
  <p:tag name="KSO_WM_BEAUTIFY_FLAG" val="#wm#"/>
  <p:tag name="KSO_WM_TEMPLATE_CATEGORY" val="custom"/>
  <p:tag name="KSO_WM_TEMPLATE_INDEX" val="20205081"/>
</p:tagLst>
</file>

<file path=ppt/tags/tag104.xml><?xml version="1.0" encoding="utf-8"?>
<p:tagLst xmlns:p="http://schemas.openxmlformats.org/presentationml/2006/main">
  <p:tag name="KSO_WM_BEAUTIFY_FLAG" val="#wm#"/>
  <p:tag name="KSO_WM_TEMPLATE_CATEGORY" val="custom"/>
  <p:tag name="KSO_WM_TEMPLATE_INDEX" val="20205081"/>
</p:tagLst>
</file>

<file path=ppt/tags/tag105.xml><?xml version="1.0" encoding="utf-8"?>
<p:tagLst xmlns:p="http://schemas.openxmlformats.org/presentationml/2006/main">
  <p:tag name="KSO_WM_BEAUTIFY_FLAG" val="#wm#"/>
  <p:tag name="KSO_WM_TEMPLATE_CATEGORY" val="custom"/>
  <p:tag name="KSO_WM_TEMPLATE_INDEX" val="20205081"/>
</p:tagLst>
</file>

<file path=ppt/tags/tag106.xml><?xml version="1.0" encoding="utf-8"?>
<p:tagLst xmlns:p="http://schemas.openxmlformats.org/presentationml/2006/main">
  <p:tag name="KSO_WM_BEAUTIFY_FLAG" val="#wm#"/>
  <p:tag name="KSO_WM_TEMPLATE_CATEGORY" val="custom"/>
  <p:tag name="KSO_WM_TEMPLATE_INDEX" val="20205081"/>
</p:tagLst>
</file>

<file path=ppt/tags/tag107.xml><?xml version="1.0" encoding="utf-8"?>
<p:tagLst xmlns:p="http://schemas.openxmlformats.org/presentationml/2006/main">
  <p:tag name="KSO_WM_BEAUTIFY_FLAG" val="#wm#"/>
  <p:tag name="KSO_WM_TEMPLATE_CATEGORY" val="custom"/>
  <p:tag name="KSO_WM_TEMPLATE_INDEX" val="20205081"/>
</p:tagLst>
</file>

<file path=ppt/tags/tag108.xml><?xml version="1.0" encoding="utf-8"?>
<p:tagLst xmlns:p="http://schemas.openxmlformats.org/presentationml/2006/main">
  <p:tag name="KSO_WM_BEAUTIFY_FLAG" val="#wm#"/>
  <p:tag name="KSO_WM_TEMPLATE_CATEGORY" val="custom"/>
  <p:tag name="KSO_WM_TEMPLATE_INDEX" val="20205081"/>
</p:tagLst>
</file>

<file path=ppt/tags/tag109.xml><?xml version="1.0" encoding="utf-8"?>
<p:tagLst xmlns:p="http://schemas.openxmlformats.org/presentationml/2006/main">
  <p:tag name="KSO_WM_BEAUTIFY_FLAG" val="#wm#"/>
  <p:tag name="KSO_WM_TEMPLATE_CATEGORY" val="custom"/>
  <p:tag name="KSO_WM_TEMPLATE_INDEX" val="2020508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BEAUTIFY_FLAG" val="#wm#"/>
  <p:tag name="KSO_WM_TEMPLATE_CATEGORY" val="custom"/>
  <p:tag name="KSO_WM_TEMPLATE_INDEX" val="20205081"/>
</p:tagLst>
</file>

<file path=ppt/tags/tag111.xml><?xml version="1.0" encoding="utf-8"?>
<p:tagLst xmlns:p="http://schemas.openxmlformats.org/presentationml/2006/main">
  <p:tag name="KSO_WM_BEAUTIFY_FLAG" val="#wm#"/>
  <p:tag name="KSO_WM_TEMPLATE_CATEGORY" val="custom"/>
  <p:tag name="KSO_WM_TEMPLATE_INDEX" val="20205081"/>
</p:tagLst>
</file>

<file path=ppt/tags/tag112.xml><?xml version="1.0" encoding="utf-8"?>
<p:tagLst xmlns:p="http://schemas.openxmlformats.org/presentationml/2006/main">
  <p:tag name="KSO_WM_BEAUTIFY_FLAG" val="#wm#"/>
  <p:tag name="KSO_WM_TEMPLATE_CATEGORY" val="custom"/>
  <p:tag name="KSO_WM_TEMPLATE_INDEX" val="20205081"/>
</p:tagLst>
</file>

<file path=ppt/tags/tag113.xml><?xml version="1.0" encoding="utf-8"?>
<p:tagLst xmlns:p="http://schemas.openxmlformats.org/presentationml/2006/main">
  <p:tag name="KSO_WM_BEAUTIFY_FLAG" val="#wm#"/>
  <p:tag name="KSO_WM_TEMPLATE_CATEGORY" val="custom"/>
  <p:tag name="KSO_WM_TEMPLATE_INDEX" val="20205081"/>
</p:tagLst>
</file>

<file path=ppt/tags/tag114.xml><?xml version="1.0" encoding="utf-8"?>
<p:tagLst xmlns:p="http://schemas.openxmlformats.org/presentationml/2006/main">
  <p:tag name="KSO_WM_BEAUTIFY_FLAG" val="#wm#"/>
  <p:tag name="KSO_WM_TEMPLATE_CATEGORY" val="custom"/>
  <p:tag name="KSO_WM_TEMPLATE_INDEX" val="20205081"/>
</p:tagLst>
</file>

<file path=ppt/tags/tag115.xml><?xml version="1.0" encoding="utf-8"?>
<p:tagLst xmlns:p="http://schemas.openxmlformats.org/presentationml/2006/main">
  <p:tag name="KSO_WM_BEAUTIFY_FLAG" val="#wm#"/>
  <p:tag name="KSO_WM_TEMPLATE_CATEGORY" val="custom"/>
  <p:tag name="KSO_WM_TEMPLATE_INDEX" val="20205081"/>
</p:tagLst>
</file>

<file path=ppt/tags/tag116.xml><?xml version="1.0" encoding="utf-8"?>
<p:tagLst xmlns:p="http://schemas.openxmlformats.org/presentationml/2006/main">
  <p:tag name="KSO_WM_BEAUTIFY_FLAG" val="#wm#"/>
  <p:tag name="KSO_WM_TEMPLATE_CATEGORY" val="custom"/>
  <p:tag name="KSO_WM_TEMPLATE_INDEX" val="20205081"/>
</p:tagLst>
</file>

<file path=ppt/tags/tag117.xml><?xml version="1.0" encoding="utf-8"?>
<p:tagLst xmlns:p="http://schemas.openxmlformats.org/presentationml/2006/main">
  <p:tag name="KSO_WM_BEAUTIFY_FLAG" val="#wm#"/>
  <p:tag name="KSO_WM_TEMPLATE_CATEGORY" val="custom"/>
  <p:tag name="KSO_WM_TEMPLATE_INDEX" val="20205081"/>
</p:tagLst>
</file>

<file path=ppt/tags/tag118.xml><?xml version="1.0" encoding="utf-8"?>
<p:tagLst xmlns:p="http://schemas.openxmlformats.org/presentationml/2006/main">
  <p:tag name="KSO_WM_BEAUTIFY_FLAG" val="#wm#"/>
  <p:tag name="KSO_WM_TEMPLATE_CATEGORY" val="custom"/>
  <p:tag name="KSO_WM_TEMPLATE_INDEX" val="20205081"/>
</p:tagLst>
</file>

<file path=ppt/tags/tag119.xml><?xml version="1.0" encoding="utf-8"?>
<p:tagLst xmlns:p="http://schemas.openxmlformats.org/presentationml/2006/main">
  <p:tag name="KSO_WM_BEAUTIFY_FLAG" val="#wm#"/>
  <p:tag name="KSO_WM_TEMPLATE_CATEGORY" val="custom"/>
  <p:tag name="KSO_WM_TEMPLATE_INDEX" val="2020508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BEAUTIFY_FLAG" val="#wm#"/>
  <p:tag name="KSO_WM_TEMPLATE_CATEGORY" val="custom"/>
  <p:tag name="KSO_WM_TEMPLATE_INDEX" val="20205081"/>
</p:tagLst>
</file>

<file path=ppt/tags/tag121.xml><?xml version="1.0" encoding="utf-8"?>
<p:tagLst xmlns:p="http://schemas.openxmlformats.org/presentationml/2006/main">
  <p:tag name="KSO_WM_BEAUTIFY_FLAG" val="#wm#"/>
  <p:tag name="KSO_WM_TEMPLATE_CATEGORY" val="custom"/>
  <p:tag name="KSO_WM_TEMPLATE_INDEX" val="20205081"/>
</p:tagLst>
</file>

<file path=ppt/tags/tag122.xml><?xml version="1.0" encoding="utf-8"?>
<p:tagLst xmlns:p="http://schemas.openxmlformats.org/presentationml/2006/main">
  <p:tag name="commondata" val="eyJoZGlkIjoiMDkxZjZiMGUxZjVhNWRlODlmODBiNjlkN2UzMjcxZDEifQ=="/>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4.xml><?xml version="1.0" encoding="utf-8"?>
<p:tagLst xmlns:p="http://schemas.openxmlformats.org/presentationml/2006/main">
  <p:tag name="KSO_WM_BEAUTIFY_FLAG" val="#wm#"/>
  <p:tag name="KSO_WM_TEMPLATE_CATEGORY" val="custom"/>
  <p:tag name="KSO_WM_TEMPLATE_INDEX" val="20205081"/>
</p:tagLst>
</file>

<file path=ppt/tags/tag65.xml><?xml version="1.0" encoding="utf-8"?>
<p:tagLst xmlns:p="http://schemas.openxmlformats.org/presentationml/2006/main">
  <p:tag name="KSO_WM_BEAUTIFY_FLAG" val="#wm#"/>
  <p:tag name="KSO_WM_TEMPLATE_CATEGORY" val="custom"/>
  <p:tag name="KSO_WM_TEMPLATE_INDEX" val="20205081"/>
</p:tagLst>
</file>

<file path=ppt/tags/tag66.xml><?xml version="1.0" encoding="utf-8"?>
<p:tagLst xmlns:p="http://schemas.openxmlformats.org/presentationml/2006/main">
  <p:tag name="KSO_WM_BEAUTIFY_FLAG" val="#wm#"/>
  <p:tag name="KSO_WM_TEMPLATE_CATEGORY" val="custom"/>
  <p:tag name="KSO_WM_TEMPLATE_INDEX" val="20205081"/>
</p:tagLst>
</file>

<file path=ppt/tags/tag67.xml><?xml version="1.0" encoding="utf-8"?>
<p:tagLst xmlns:p="http://schemas.openxmlformats.org/presentationml/2006/main">
  <p:tag name="KSO_WM_BEAUTIFY_FLAG" val="#wm#"/>
  <p:tag name="KSO_WM_TEMPLATE_CATEGORY" val="custom"/>
  <p:tag name="KSO_WM_TEMPLATE_INDEX" val="20205081"/>
</p:tagLst>
</file>

<file path=ppt/tags/tag68.xml><?xml version="1.0" encoding="utf-8"?>
<p:tagLst xmlns:p="http://schemas.openxmlformats.org/presentationml/2006/main">
  <p:tag name="KSO_WM_BEAUTIFY_FLAG" val="#wm#"/>
  <p:tag name="KSO_WM_TEMPLATE_CATEGORY" val="custom"/>
  <p:tag name="KSO_WM_TEMPLATE_INDEX" val="20205081"/>
</p:tagLst>
</file>

<file path=ppt/tags/tag69.xml><?xml version="1.0" encoding="utf-8"?>
<p:tagLst xmlns:p="http://schemas.openxmlformats.org/presentationml/2006/main">
  <p:tag name="KSO_WM_BEAUTIFY_FLAG" val="#wm#"/>
  <p:tag name="KSO_WM_TEMPLATE_CATEGORY" val="custom"/>
  <p:tag name="KSO_WM_TEMPLATE_INDEX" val="2020508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wm#"/>
  <p:tag name="KSO_WM_TEMPLATE_CATEGORY" val="custom"/>
  <p:tag name="KSO_WM_TEMPLATE_INDEX" val="20205081"/>
</p:tagLst>
</file>

<file path=ppt/tags/tag71.xml><?xml version="1.0" encoding="utf-8"?>
<p:tagLst xmlns:p="http://schemas.openxmlformats.org/presentationml/2006/main">
  <p:tag name="KSO_WM_BEAUTIFY_FLAG" val="#wm#"/>
  <p:tag name="KSO_WM_TEMPLATE_CATEGORY" val="custom"/>
  <p:tag name="KSO_WM_TEMPLATE_INDEX" val="20205081"/>
</p:tagLst>
</file>

<file path=ppt/tags/tag72.xml><?xml version="1.0" encoding="utf-8"?>
<p:tagLst xmlns:p="http://schemas.openxmlformats.org/presentationml/2006/main">
  <p:tag name="KSO_WM_BEAUTIFY_FLAG" val="#wm#"/>
  <p:tag name="KSO_WM_TEMPLATE_CATEGORY" val="custom"/>
  <p:tag name="KSO_WM_TEMPLATE_INDEX" val="20205081"/>
</p:tagLst>
</file>

<file path=ppt/tags/tag73.xml><?xml version="1.0" encoding="utf-8"?>
<p:tagLst xmlns:p="http://schemas.openxmlformats.org/presentationml/2006/main">
  <p:tag name="KSO_WM_BEAUTIFY_FLAG" val="#wm#"/>
  <p:tag name="KSO_WM_TEMPLATE_CATEGORY" val="custom"/>
  <p:tag name="KSO_WM_TEMPLATE_INDEX" val="20205081"/>
</p:tagLst>
</file>

<file path=ppt/tags/tag74.xml><?xml version="1.0" encoding="utf-8"?>
<p:tagLst xmlns:p="http://schemas.openxmlformats.org/presentationml/2006/main">
  <p:tag name="KSO_WM_BEAUTIFY_FLAG" val="#wm#"/>
  <p:tag name="KSO_WM_TEMPLATE_CATEGORY" val="custom"/>
  <p:tag name="KSO_WM_TEMPLATE_INDEX" val="20205081"/>
</p:tagLst>
</file>

<file path=ppt/tags/tag75.xml><?xml version="1.0" encoding="utf-8"?>
<p:tagLst xmlns:p="http://schemas.openxmlformats.org/presentationml/2006/main">
  <p:tag name="KSO_WM_BEAUTIFY_FLAG" val="#wm#"/>
  <p:tag name="KSO_WM_TEMPLATE_CATEGORY" val="custom"/>
  <p:tag name="KSO_WM_TEMPLATE_INDEX" val="20205081"/>
</p:tagLst>
</file>

<file path=ppt/tags/tag76.xml><?xml version="1.0" encoding="utf-8"?>
<p:tagLst xmlns:p="http://schemas.openxmlformats.org/presentationml/2006/main">
  <p:tag name="KSO_WM_BEAUTIFY_FLAG" val="#wm#"/>
  <p:tag name="KSO_WM_TEMPLATE_CATEGORY" val="custom"/>
  <p:tag name="KSO_WM_TEMPLATE_INDEX" val="20205081"/>
</p:tagLst>
</file>

<file path=ppt/tags/tag77.xml><?xml version="1.0" encoding="utf-8"?>
<p:tagLst xmlns:p="http://schemas.openxmlformats.org/presentationml/2006/main">
  <p:tag name="KSO_WM_BEAUTIFY_FLAG" val="#wm#"/>
  <p:tag name="KSO_WM_TEMPLATE_CATEGORY" val="custom"/>
  <p:tag name="KSO_WM_TEMPLATE_INDEX" val="20205081"/>
</p:tagLst>
</file>

<file path=ppt/tags/tag78.xml><?xml version="1.0" encoding="utf-8"?>
<p:tagLst xmlns:p="http://schemas.openxmlformats.org/presentationml/2006/main">
  <p:tag name="KSO_WM_BEAUTIFY_FLAG" val="#wm#"/>
  <p:tag name="KSO_WM_TEMPLATE_CATEGORY" val="custom"/>
  <p:tag name="KSO_WM_TEMPLATE_INDEX" val="20205081"/>
</p:tagLst>
</file>

<file path=ppt/tags/tag79.xml><?xml version="1.0" encoding="utf-8"?>
<p:tagLst xmlns:p="http://schemas.openxmlformats.org/presentationml/2006/main">
  <p:tag name="KSO_WM_BEAUTIFY_FLAG" val="#wm#"/>
  <p:tag name="KSO_WM_TEMPLATE_CATEGORY" val="custom"/>
  <p:tag name="KSO_WM_TEMPLATE_INDEX" val="2020508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BEAUTIFY_FLAG" val="#wm#"/>
  <p:tag name="KSO_WM_TEMPLATE_CATEGORY" val="custom"/>
  <p:tag name="KSO_WM_TEMPLATE_INDEX" val="20205081"/>
</p:tagLst>
</file>

<file path=ppt/tags/tag81.xml><?xml version="1.0" encoding="utf-8"?>
<p:tagLst xmlns:p="http://schemas.openxmlformats.org/presentationml/2006/main">
  <p:tag name="KSO_WM_BEAUTIFY_FLAG" val="#wm#"/>
  <p:tag name="KSO_WM_TEMPLATE_CATEGORY" val="custom"/>
  <p:tag name="KSO_WM_TEMPLATE_INDEX" val="20205081"/>
</p:tagLst>
</file>

<file path=ppt/tags/tag82.xml><?xml version="1.0" encoding="utf-8"?>
<p:tagLst xmlns:p="http://schemas.openxmlformats.org/presentationml/2006/main">
  <p:tag name="KSO_WM_BEAUTIFY_FLAG" val="#wm#"/>
  <p:tag name="KSO_WM_TEMPLATE_CATEGORY" val="custom"/>
  <p:tag name="KSO_WM_TEMPLATE_INDEX" val="20205081"/>
</p:tagLst>
</file>

<file path=ppt/tags/tag83.xml><?xml version="1.0" encoding="utf-8"?>
<p:tagLst xmlns:p="http://schemas.openxmlformats.org/presentationml/2006/main">
  <p:tag name="KSO_WM_BEAUTIFY_FLAG" val="#wm#"/>
  <p:tag name="KSO_WM_TEMPLATE_CATEGORY" val="custom"/>
  <p:tag name="KSO_WM_TEMPLATE_INDEX" val="20205081"/>
</p:tagLst>
</file>

<file path=ppt/tags/tag84.xml><?xml version="1.0" encoding="utf-8"?>
<p:tagLst xmlns:p="http://schemas.openxmlformats.org/presentationml/2006/main">
  <p:tag name="KSO_WM_BEAUTIFY_FLAG" val="#wm#"/>
  <p:tag name="KSO_WM_TEMPLATE_CATEGORY" val="custom"/>
  <p:tag name="KSO_WM_TEMPLATE_INDEX" val="20205081"/>
</p:tagLst>
</file>

<file path=ppt/tags/tag85.xml><?xml version="1.0" encoding="utf-8"?>
<p:tagLst xmlns:p="http://schemas.openxmlformats.org/presentationml/2006/main">
  <p:tag name="KSO_WM_BEAUTIFY_FLAG" val="#wm#"/>
  <p:tag name="KSO_WM_TEMPLATE_CATEGORY" val="custom"/>
  <p:tag name="KSO_WM_TEMPLATE_INDEX" val="20205081"/>
</p:tagLst>
</file>

<file path=ppt/tags/tag86.xml><?xml version="1.0" encoding="utf-8"?>
<p:tagLst xmlns:p="http://schemas.openxmlformats.org/presentationml/2006/main">
  <p:tag name="KSO_WM_BEAUTIFY_FLAG" val="#wm#"/>
  <p:tag name="KSO_WM_TEMPLATE_CATEGORY" val="custom"/>
  <p:tag name="KSO_WM_TEMPLATE_INDEX" val="20205081"/>
</p:tagLst>
</file>

<file path=ppt/tags/tag87.xml><?xml version="1.0" encoding="utf-8"?>
<p:tagLst xmlns:p="http://schemas.openxmlformats.org/presentationml/2006/main">
  <p:tag name="KSO_WM_BEAUTIFY_FLAG" val="#wm#"/>
  <p:tag name="KSO_WM_TEMPLATE_CATEGORY" val="custom"/>
  <p:tag name="KSO_WM_TEMPLATE_INDEX" val="20205081"/>
</p:tagLst>
</file>

<file path=ppt/tags/tag88.xml><?xml version="1.0" encoding="utf-8"?>
<p:tagLst xmlns:p="http://schemas.openxmlformats.org/presentationml/2006/main">
  <p:tag name="KSO_WM_BEAUTIFY_FLAG" val="#wm#"/>
  <p:tag name="KSO_WM_TEMPLATE_CATEGORY" val="custom"/>
  <p:tag name="KSO_WM_TEMPLATE_INDEX" val="20205081"/>
</p:tagLst>
</file>

<file path=ppt/tags/tag89.xml><?xml version="1.0" encoding="utf-8"?>
<p:tagLst xmlns:p="http://schemas.openxmlformats.org/presentationml/2006/main">
  <p:tag name="KSO_WM_BEAUTIFY_FLAG" val="#wm#"/>
  <p:tag name="KSO_WM_TEMPLATE_CATEGORY" val="custom"/>
  <p:tag name="KSO_WM_TEMPLATE_INDEX" val="2020508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BEAUTIFY_FLAG" val="#wm#"/>
  <p:tag name="KSO_WM_TEMPLATE_CATEGORY" val="custom"/>
  <p:tag name="KSO_WM_TEMPLATE_INDEX" val="20205081"/>
</p:tagLst>
</file>

<file path=ppt/tags/tag91.xml><?xml version="1.0" encoding="utf-8"?>
<p:tagLst xmlns:p="http://schemas.openxmlformats.org/presentationml/2006/main">
  <p:tag name="KSO_WM_BEAUTIFY_FLAG" val="#wm#"/>
  <p:tag name="KSO_WM_TEMPLATE_CATEGORY" val="custom"/>
  <p:tag name="KSO_WM_TEMPLATE_INDEX" val="20205081"/>
</p:tagLst>
</file>

<file path=ppt/tags/tag92.xml><?xml version="1.0" encoding="utf-8"?>
<p:tagLst xmlns:p="http://schemas.openxmlformats.org/presentationml/2006/main">
  <p:tag name="KSO_WM_BEAUTIFY_FLAG" val="#wm#"/>
  <p:tag name="KSO_WM_TEMPLATE_CATEGORY" val="custom"/>
  <p:tag name="KSO_WM_TEMPLATE_INDEX" val="20205081"/>
</p:tagLst>
</file>

<file path=ppt/tags/tag93.xml><?xml version="1.0" encoding="utf-8"?>
<p:tagLst xmlns:p="http://schemas.openxmlformats.org/presentationml/2006/main">
  <p:tag name="KSO_WM_BEAUTIFY_FLAG" val="#wm#"/>
  <p:tag name="KSO_WM_TEMPLATE_CATEGORY" val="custom"/>
  <p:tag name="KSO_WM_TEMPLATE_INDEX" val="20205081"/>
</p:tagLst>
</file>

<file path=ppt/tags/tag94.xml><?xml version="1.0" encoding="utf-8"?>
<p:tagLst xmlns:p="http://schemas.openxmlformats.org/presentationml/2006/main">
  <p:tag name="KSO_WM_BEAUTIFY_FLAG" val="#wm#"/>
  <p:tag name="KSO_WM_TEMPLATE_CATEGORY" val="custom"/>
  <p:tag name="KSO_WM_TEMPLATE_INDEX" val="20205081"/>
</p:tagLst>
</file>

<file path=ppt/tags/tag95.xml><?xml version="1.0" encoding="utf-8"?>
<p:tagLst xmlns:p="http://schemas.openxmlformats.org/presentationml/2006/main">
  <p:tag name="KSO_WM_BEAUTIFY_FLAG" val="#wm#"/>
  <p:tag name="KSO_WM_TEMPLATE_CATEGORY" val="custom"/>
  <p:tag name="KSO_WM_TEMPLATE_INDEX" val="20205081"/>
</p:tagLst>
</file>

<file path=ppt/tags/tag96.xml><?xml version="1.0" encoding="utf-8"?>
<p:tagLst xmlns:p="http://schemas.openxmlformats.org/presentationml/2006/main">
  <p:tag name="KSO_WM_BEAUTIFY_FLAG" val="#wm#"/>
  <p:tag name="KSO_WM_TEMPLATE_CATEGORY" val="custom"/>
  <p:tag name="KSO_WM_TEMPLATE_INDEX" val="20205081"/>
</p:tagLst>
</file>

<file path=ppt/tags/tag97.xml><?xml version="1.0" encoding="utf-8"?>
<p:tagLst xmlns:p="http://schemas.openxmlformats.org/presentationml/2006/main">
  <p:tag name="KSO_WM_BEAUTIFY_FLAG" val="#wm#"/>
  <p:tag name="KSO_WM_TEMPLATE_CATEGORY" val="custom"/>
  <p:tag name="KSO_WM_TEMPLATE_INDEX" val="20205081"/>
</p:tagLst>
</file>

<file path=ppt/tags/tag98.xml><?xml version="1.0" encoding="utf-8"?>
<p:tagLst xmlns:p="http://schemas.openxmlformats.org/presentationml/2006/main">
  <p:tag name="KSO_WM_BEAUTIFY_FLAG" val="#wm#"/>
  <p:tag name="KSO_WM_TEMPLATE_CATEGORY" val="custom"/>
  <p:tag name="KSO_WM_TEMPLATE_INDEX" val="20205081"/>
</p:tagLst>
</file>

<file path=ppt/tags/tag99.xml><?xml version="1.0" encoding="utf-8"?>
<p:tagLst xmlns:p="http://schemas.openxmlformats.org/presentationml/2006/main">
  <p:tag name="KSO_WM_BEAUTIFY_FLAG" val="#wm#"/>
  <p:tag name="KSO_WM_TEMPLATE_CATEGORY" val="custom"/>
  <p:tag name="KSO_WM_TEMPLATE_INDEX" val="20205081"/>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23975</Words>
  <Application>WPS 演示</Application>
  <PresentationFormat>宽屏</PresentationFormat>
  <Paragraphs>718</Paragraphs>
  <Slides>67</Slides>
  <Notes>4</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67</vt:i4>
      </vt:variant>
    </vt:vector>
  </HeadingPairs>
  <TitlesOfParts>
    <vt:vector size="82" baseType="lpstr">
      <vt:lpstr>Arial</vt:lpstr>
      <vt:lpstr>宋体</vt:lpstr>
      <vt:lpstr>Wingdings</vt:lpstr>
      <vt:lpstr>Wingdings</vt:lpstr>
      <vt:lpstr>黑体</vt:lpstr>
      <vt:lpstr>微软雅黑</vt:lpstr>
      <vt:lpstr>微软雅黑</vt:lpstr>
      <vt:lpstr>仿宋</vt:lpstr>
      <vt:lpstr>Arial Unicode MS</vt:lpstr>
      <vt:lpstr>Calibri</vt:lpstr>
      <vt:lpstr>楷体</vt:lpstr>
      <vt:lpstr>楷体_GB2312</vt:lpstr>
      <vt:lpstr>新宋体</vt:lpstr>
      <vt:lpstr>Times New Roman</vt:lpstr>
      <vt:lpstr>WPS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噫吁嚱盒盒</cp:lastModifiedBy>
  <cp:revision>206</cp:revision>
  <dcterms:created xsi:type="dcterms:W3CDTF">2019-06-19T02:08:00Z</dcterms:created>
  <dcterms:modified xsi:type="dcterms:W3CDTF">2025-10-29T02:31:58Z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282D5A5D301B463E8B04DF5271D11955_13</vt:lpwstr>
  </property>
</Properties>
</file>